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33413700" cy="23622000"/>
  <p:notesSz cx="6858000" cy="9144000"/>
  <p:embeddedFontLst>
    <p:embeddedFont>
      <p:font typeface="Proxima Nova" charset="1" panose="02000506030000020004"/>
      <p:regular r:id="rId8"/>
    </p:embeddedFont>
    <p:embeddedFont>
      <p:font typeface="Uni Neue Heavy" charset="1" panose="00000000000000000000"/>
      <p:regular r:id="rId9"/>
    </p:embeddedFont>
    <p:embeddedFont>
      <p:font typeface="Uni Neue" charset="1" panose="00000000000000000000"/>
      <p:regular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16" Target="../media/image15.png" Type="http://schemas.openxmlformats.org/officeDocument/2006/relationships/image"/><Relationship Id="rId17" Target="../media/image16.svg" Type="http://schemas.openxmlformats.org/officeDocument/2006/relationships/image"/><Relationship Id="rId18" Target="../media/image17.png" Type="http://schemas.openxmlformats.org/officeDocument/2006/relationships/image"/><Relationship Id="rId19" Target="../media/image18.svg" Type="http://schemas.openxmlformats.org/officeDocument/2006/relationships/image"/><Relationship Id="rId2" Target="../media/image1.png" Type="http://schemas.openxmlformats.org/officeDocument/2006/relationships/image"/><Relationship Id="rId20" Target="../media/image19.png" Type="http://schemas.openxmlformats.org/officeDocument/2006/relationships/image"/><Relationship Id="rId21" Target="http://www.ondernemersklankbord.nl" TargetMode="External" Type="http://schemas.openxmlformats.org/officeDocument/2006/relationships/hyperlink"/><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png" Type="http://schemas.openxmlformats.org/officeDocument/2006/relationships/image"/><Relationship Id="rId13" Target="../media/image12.svg" Type="http://schemas.openxmlformats.org/officeDocument/2006/relationships/image"/><Relationship Id="rId14" Target="../media/image13.png" Type="http://schemas.openxmlformats.org/officeDocument/2006/relationships/image"/><Relationship Id="rId15" Target="../media/image14.svg" Type="http://schemas.openxmlformats.org/officeDocument/2006/relationships/image"/><Relationship Id="rId16" Target="../media/image15.png" Type="http://schemas.openxmlformats.org/officeDocument/2006/relationships/image"/><Relationship Id="rId17" Target="../media/image16.svg" Type="http://schemas.openxmlformats.org/officeDocument/2006/relationships/image"/><Relationship Id="rId18" Target="../media/image17.png" Type="http://schemas.openxmlformats.org/officeDocument/2006/relationships/image"/><Relationship Id="rId19" Target="../media/image18.svg" Type="http://schemas.openxmlformats.org/officeDocument/2006/relationships/image"/><Relationship Id="rId2" Target="../media/image1.png" Type="http://schemas.openxmlformats.org/officeDocument/2006/relationships/image"/><Relationship Id="rId20" Target="../media/image19.png" Type="http://schemas.openxmlformats.org/officeDocument/2006/relationships/image"/><Relationship Id="rId21" Target="http://www.ondernemersklankbord.nl" TargetMode="External" Type="http://schemas.openxmlformats.org/officeDocument/2006/relationships/hyperlink"/><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008BCB">
                <a:alpha val="100000"/>
              </a:srgbClr>
            </a:gs>
            <a:gs pos="100000">
              <a:srgbClr val="6CB62A">
                <a:alpha val="100000"/>
              </a:srgbClr>
            </a:gs>
          </a:gsLst>
          <a:lin ang="2700000"/>
        </a:gradFill>
      </p:bgPr>
    </p:bg>
    <p:spTree>
      <p:nvGrpSpPr>
        <p:cNvPr id="1" name=""/>
        <p:cNvGrpSpPr/>
        <p:nvPr/>
      </p:nvGrpSpPr>
      <p:grpSpPr>
        <a:xfrm>
          <a:off x="0" y="0"/>
          <a:ext cx="0" cy="0"/>
          <a:chOff x="0" y="0"/>
          <a:chExt cx="0" cy="0"/>
        </a:xfrm>
      </p:grpSpPr>
      <p:grpSp>
        <p:nvGrpSpPr>
          <p:cNvPr name="Group 2" id="2"/>
          <p:cNvGrpSpPr/>
          <p:nvPr/>
        </p:nvGrpSpPr>
        <p:grpSpPr>
          <a:xfrm rot="0">
            <a:off x="785911" y="3181555"/>
            <a:ext cx="12481356" cy="884798"/>
            <a:chOff x="0" y="0"/>
            <a:chExt cx="1799190" cy="127544"/>
          </a:xfrm>
        </p:grpSpPr>
        <p:sp>
          <p:nvSpPr>
            <p:cNvPr name="Freeform 3" id="3"/>
            <p:cNvSpPr/>
            <p:nvPr/>
          </p:nvSpPr>
          <p:spPr>
            <a:xfrm flipH="false" flipV="false" rot="0">
              <a:off x="0" y="0"/>
              <a:ext cx="1799190" cy="127544"/>
            </a:xfrm>
            <a:custGeom>
              <a:avLst/>
              <a:gdLst/>
              <a:ahLst/>
              <a:cxnLst/>
              <a:rect r="r" b="b" t="t" l="l"/>
              <a:pathLst>
                <a:path h="127544" w="1799190">
                  <a:moveTo>
                    <a:pt x="9066" y="0"/>
                  </a:moveTo>
                  <a:lnTo>
                    <a:pt x="1790124" y="0"/>
                  </a:lnTo>
                  <a:cubicBezTo>
                    <a:pt x="1792529" y="0"/>
                    <a:pt x="1794835" y="955"/>
                    <a:pt x="1796535" y="2655"/>
                  </a:cubicBezTo>
                  <a:cubicBezTo>
                    <a:pt x="1798235" y="4356"/>
                    <a:pt x="1799190" y="6662"/>
                    <a:pt x="1799190" y="9066"/>
                  </a:cubicBezTo>
                  <a:lnTo>
                    <a:pt x="1799190" y="118477"/>
                  </a:lnTo>
                  <a:cubicBezTo>
                    <a:pt x="1799190" y="123485"/>
                    <a:pt x="1795131" y="127544"/>
                    <a:pt x="1790124" y="127544"/>
                  </a:cubicBezTo>
                  <a:lnTo>
                    <a:pt x="9066" y="127544"/>
                  </a:lnTo>
                  <a:cubicBezTo>
                    <a:pt x="4059" y="127544"/>
                    <a:pt x="0" y="123485"/>
                    <a:pt x="0" y="118477"/>
                  </a:cubicBezTo>
                  <a:lnTo>
                    <a:pt x="0" y="9066"/>
                  </a:lnTo>
                  <a:cubicBezTo>
                    <a:pt x="0" y="4059"/>
                    <a:pt x="4059" y="0"/>
                    <a:pt x="9066" y="0"/>
                  </a:cubicBezTo>
                  <a:close/>
                </a:path>
              </a:pathLst>
            </a:custGeom>
            <a:solidFill>
              <a:srgbClr val="6CB62A"/>
            </a:solidFill>
            <a:ln cap="sq">
              <a:noFill/>
              <a:prstDash val="solid"/>
              <a:miter/>
            </a:ln>
          </p:spPr>
        </p:sp>
        <p:sp>
          <p:nvSpPr>
            <p:cNvPr name="TextBox 4" id="4"/>
            <p:cNvSpPr txBox="true"/>
            <p:nvPr/>
          </p:nvSpPr>
          <p:spPr>
            <a:xfrm>
              <a:off x="0" y="-9525"/>
              <a:ext cx="1799190"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5" id="5"/>
          <p:cNvGrpSpPr/>
          <p:nvPr/>
        </p:nvGrpSpPr>
        <p:grpSpPr>
          <a:xfrm rot="0">
            <a:off x="13615326" y="3181555"/>
            <a:ext cx="12662874" cy="884798"/>
            <a:chOff x="0" y="0"/>
            <a:chExt cx="1825356" cy="127544"/>
          </a:xfrm>
        </p:grpSpPr>
        <p:sp>
          <p:nvSpPr>
            <p:cNvPr name="Freeform 6" id="6"/>
            <p:cNvSpPr/>
            <p:nvPr/>
          </p:nvSpPr>
          <p:spPr>
            <a:xfrm flipH="false" flipV="false" rot="0">
              <a:off x="0" y="0"/>
              <a:ext cx="1825356" cy="127544"/>
            </a:xfrm>
            <a:custGeom>
              <a:avLst/>
              <a:gdLst/>
              <a:ahLst/>
              <a:cxnLst/>
              <a:rect r="r" b="b" t="t" l="l"/>
              <a:pathLst>
                <a:path h="127544" w="1825356">
                  <a:moveTo>
                    <a:pt x="8936" y="0"/>
                  </a:moveTo>
                  <a:lnTo>
                    <a:pt x="1816420" y="0"/>
                  </a:lnTo>
                  <a:cubicBezTo>
                    <a:pt x="1818790" y="0"/>
                    <a:pt x="1821063" y="942"/>
                    <a:pt x="1822739" y="2617"/>
                  </a:cubicBezTo>
                  <a:cubicBezTo>
                    <a:pt x="1824415" y="4293"/>
                    <a:pt x="1825356" y="6566"/>
                    <a:pt x="1825356" y="8936"/>
                  </a:cubicBezTo>
                  <a:lnTo>
                    <a:pt x="1825356" y="118607"/>
                  </a:lnTo>
                  <a:cubicBezTo>
                    <a:pt x="1825356" y="120977"/>
                    <a:pt x="1824415" y="123250"/>
                    <a:pt x="1822739" y="124926"/>
                  </a:cubicBezTo>
                  <a:cubicBezTo>
                    <a:pt x="1821063" y="126602"/>
                    <a:pt x="1818790" y="127544"/>
                    <a:pt x="1816420" y="127544"/>
                  </a:cubicBezTo>
                  <a:lnTo>
                    <a:pt x="8936" y="127544"/>
                  </a:lnTo>
                  <a:cubicBezTo>
                    <a:pt x="6566" y="127544"/>
                    <a:pt x="4293" y="126602"/>
                    <a:pt x="2617" y="124926"/>
                  </a:cubicBezTo>
                  <a:cubicBezTo>
                    <a:pt x="942" y="123250"/>
                    <a:pt x="0" y="120977"/>
                    <a:pt x="0" y="118607"/>
                  </a:cubicBezTo>
                  <a:lnTo>
                    <a:pt x="0" y="8936"/>
                  </a:lnTo>
                  <a:cubicBezTo>
                    <a:pt x="0" y="6566"/>
                    <a:pt x="942" y="4293"/>
                    <a:pt x="2617" y="2617"/>
                  </a:cubicBezTo>
                  <a:cubicBezTo>
                    <a:pt x="4293" y="942"/>
                    <a:pt x="6566" y="0"/>
                    <a:pt x="8936" y="0"/>
                  </a:cubicBezTo>
                  <a:close/>
                </a:path>
              </a:pathLst>
            </a:custGeom>
            <a:solidFill>
              <a:srgbClr val="6CB62A"/>
            </a:solidFill>
            <a:ln cap="sq">
              <a:noFill/>
              <a:prstDash val="solid"/>
              <a:miter/>
            </a:ln>
          </p:spPr>
        </p:sp>
        <p:sp>
          <p:nvSpPr>
            <p:cNvPr name="TextBox 7" id="7"/>
            <p:cNvSpPr txBox="true"/>
            <p:nvPr/>
          </p:nvSpPr>
          <p:spPr>
            <a:xfrm>
              <a:off x="0" y="-9525"/>
              <a:ext cx="1825356"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8" id="8"/>
          <p:cNvGrpSpPr/>
          <p:nvPr/>
        </p:nvGrpSpPr>
        <p:grpSpPr>
          <a:xfrm rot="0">
            <a:off x="26626260" y="3181555"/>
            <a:ext cx="6091321" cy="884798"/>
            <a:chOff x="0" y="0"/>
            <a:chExt cx="878065" cy="127544"/>
          </a:xfrm>
        </p:grpSpPr>
        <p:sp>
          <p:nvSpPr>
            <p:cNvPr name="Freeform 9" id="9"/>
            <p:cNvSpPr/>
            <p:nvPr/>
          </p:nvSpPr>
          <p:spPr>
            <a:xfrm flipH="false" flipV="false" rot="0">
              <a:off x="0" y="0"/>
              <a:ext cx="878065" cy="127544"/>
            </a:xfrm>
            <a:custGeom>
              <a:avLst/>
              <a:gdLst/>
              <a:ahLst/>
              <a:cxnLst/>
              <a:rect r="r" b="b" t="t" l="l"/>
              <a:pathLst>
                <a:path h="127544" w="878065">
                  <a:moveTo>
                    <a:pt x="18577" y="0"/>
                  </a:moveTo>
                  <a:lnTo>
                    <a:pt x="859488" y="0"/>
                  </a:lnTo>
                  <a:cubicBezTo>
                    <a:pt x="864415" y="0"/>
                    <a:pt x="869140" y="1957"/>
                    <a:pt x="872624" y="5441"/>
                  </a:cubicBezTo>
                  <a:cubicBezTo>
                    <a:pt x="876108" y="8925"/>
                    <a:pt x="878065" y="13650"/>
                    <a:pt x="878065" y="18577"/>
                  </a:cubicBezTo>
                  <a:lnTo>
                    <a:pt x="878065" y="108966"/>
                  </a:lnTo>
                  <a:cubicBezTo>
                    <a:pt x="878065" y="113893"/>
                    <a:pt x="876108" y="118619"/>
                    <a:pt x="872624" y="122103"/>
                  </a:cubicBezTo>
                  <a:cubicBezTo>
                    <a:pt x="869140" y="125587"/>
                    <a:pt x="864415" y="127544"/>
                    <a:pt x="859488" y="127544"/>
                  </a:cubicBezTo>
                  <a:lnTo>
                    <a:pt x="18577" y="127544"/>
                  </a:lnTo>
                  <a:cubicBezTo>
                    <a:pt x="8317" y="127544"/>
                    <a:pt x="0" y="119226"/>
                    <a:pt x="0" y="108966"/>
                  </a:cubicBezTo>
                  <a:lnTo>
                    <a:pt x="0" y="18577"/>
                  </a:lnTo>
                  <a:cubicBezTo>
                    <a:pt x="0" y="13650"/>
                    <a:pt x="1957" y="8925"/>
                    <a:pt x="5441" y="5441"/>
                  </a:cubicBezTo>
                  <a:cubicBezTo>
                    <a:pt x="8925" y="1957"/>
                    <a:pt x="13650" y="0"/>
                    <a:pt x="18577" y="0"/>
                  </a:cubicBezTo>
                  <a:close/>
                </a:path>
              </a:pathLst>
            </a:custGeom>
            <a:solidFill>
              <a:srgbClr val="6CB62A"/>
            </a:solidFill>
            <a:ln cap="sq">
              <a:noFill/>
              <a:prstDash val="solid"/>
              <a:miter/>
            </a:ln>
          </p:spPr>
        </p:sp>
        <p:sp>
          <p:nvSpPr>
            <p:cNvPr name="TextBox 10" id="10"/>
            <p:cNvSpPr txBox="true"/>
            <p:nvPr/>
          </p:nvSpPr>
          <p:spPr>
            <a:xfrm>
              <a:off x="0" y="-9525"/>
              <a:ext cx="878065"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11" id="11"/>
          <p:cNvGrpSpPr/>
          <p:nvPr/>
        </p:nvGrpSpPr>
        <p:grpSpPr>
          <a:xfrm rot="0">
            <a:off x="7192253" y="4485838"/>
            <a:ext cx="6075014" cy="4756349"/>
            <a:chOff x="0" y="0"/>
            <a:chExt cx="875715" cy="685629"/>
          </a:xfrm>
        </p:grpSpPr>
        <p:sp>
          <p:nvSpPr>
            <p:cNvPr name="Freeform 12" id="12"/>
            <p:cNvSpPr/>
            <p:nvPr/>
          </p:nvSpPr>
          <p:spPr>
            <a:xfrm flipH="false" flipV="false" rot="0">
              <a:off x="0" y="0"/>
              <a:ext cx="875715" cy="685629"/>
            </a:xfrm>
            <a:custGeom>
              <a:avLst/>
              <a:gdLst/>
              <a:ahLst/>
              <a:cxnLst/>
              <a:rect r="r" b="b" t="t" l="l"/>
              <a:pathLst>
                <a:path h="685629" w="875715">
                  <a:moveTo>
                    <a:pt x="37255" y="0"/>
                  </a:moveTo>
                  <a:lnTo>
                    <a:pt x="838460" y="0"/>
                  </a:lnTo>
                  <a:cubicBezTo>
                    <a:pt x="848341" y="0"/>
                    <a:pt x="857816" y="3925"/>
                    <a:pt x="864803" y="10912"/>
                  </a:cubicBezTo>
                  <a:cubicBezTo>
                    <a:pt x="871790" y="17898"/>
                    <a:pt x="875715" y="27374"/>
                    <a:pt x="875715" y="37255"/>
                  </a:cubicBezTo>
                  <a:lnTo>
                    <a:pt x="875715" y="648374"/>
                  </a:lnTo>
                  <a:cubicBezTo>
                    <a:pt x="875715" y="658255"/>
                    <a:pt x="871790" y="667731"/>
                    <a:pt x="864803" y="674717"/>
                  </a:cubicBezTo>
                  <a:cubicBezTo>
                    <a:pt x="857816" y="681704"/>
                    <a:pt x="848341" y="685629"/>
                    <a:pt x="838460" y="685629"/>
                  </a:cubicBezTo>
                  <a:lnTo>
                    <a:pt x="37255" y="685629"/>
                  </a:lnTo>
                  <a:cubicBezTo>
                    <a:pt x="27374" y="685629"/>
                    <a:pt x="17898" y="681704"/>
                    <a:pt x="10912" y="674717"/>
                  </a:cubicBezTo>
                  <a:cubicBezTo>
                    <a:pt x="3925" y="667731"/>
                    <a:pt x="0" y="658255"/>
                    <a:pt x="0" y="648374"/>
                  </a:cubicBezTo>
                  <a:lnTo>
                    <a:pt x="0" y="37255"/>
                  </a:lnTo>
                  <a:cubicBezTo>
                    <a:pt x="0" y="27374"/>
                    <a:pt x="3925" y="17898"/>
                    <a:pt x="10912" y="10912"/>
                  </a:cubicBezTo>
                  <a:cubicBezTo>
                    <a:pt x="17898" y="3925"/>
                    <a:pt x="27374" y="0"/>
                    <a:pt x="37255" y="0"/>
                  </a:cubicBezTo>
                  <a:close/>
                </a:path>
              </a:pathLst>
            </a:custGeom>
            <a:solidFill>
              <a:srgbClr val="FFFFFF"/>
            </a:solidFill>
            <a:ln cap="rnd">
              <a:noFill/>
              <a:prstDash val="solid"/>
              <a:round/>
            </a:ln>
          </p:spPr>
        </p:sp>
        <p:sp>
          <p:nvSpPr>
            <p:cNvPr name="TextBox 13" id="13"/>
            <p:cNvSpPr txBox="true"/>
            <p:nvPr/>
          </p:nvSpPr>
          <p:spPr>
            <a:xfrm>
              <a:off x="0" y="-9525"/>
              <a:ext cx="875715" cy="695154"/>
            </a:xfrm>
            <a:prstGeom prst="rect">
              <a:avLst/>
            </a:prstGeom>
          </p:spPr>
          <p:txBody>
            <a:bodyPr anchor="ctr" rtlCol="false" tIns="92816" lIns="92816" bIns="92816" rIns="92816"/>
            <a:lstStyle/>
            <a:p>
              <a:pPr algn="l" marL="631146" indent="-315573" lvl="1">
                <a:lnSpc>
                  <a:spcPts val="3507"/>
                </a:lnSpc>
                <a:buFont typeface="Arial"/>
                <a:buChar char="•"/>
              </a:pPr>
              <a:r>
                <a:rPr lang="en-US" sz="2923">
                  <a:solidFill>
                    <a:srgbClr val="000000"/>
                  </a:solidFill>
                  <a:latin typeface="Proxima Nova"/>
                  <a:ea typeface="Proxima Nova"/>
                  <a:cs typeface="Proxima Nova"/>
                  <a:sym typeface="Proxima Nova"/>
                </a:rPr>
                <a:t>Wat gaat je bedrijf doen?</a:t>
              </a:r>
            </a:p>
            <a:p>
              <a:pPr algn="l">
                <a:lnSpc>
                  <a:spcPts val="3507"/>
                </a:lnSpc>
              </a:pPr>
            </a:p>
            <a:p>
              <a:pPr algn="l">
                <a:lnSpc>
                  <a:spcPts val="3507"/>
                </a:lnSpc>
              </a:pPr>
            </a:p>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Wat moet je doen om te zorgen dat je business model werkt?</a:t>
              </a:r>
            </a:p>
          </p:txBody>
        </p:sp>
      </p:grpSp>
      <p:grpSp>
        <p:nvGrpSpPr>
          <p:cNvPr name="Group 14" id="14"/>
          <p:cNvGrpSpPr/>
          <p:nvPr/>
        </p:nvGrpSpPr>
        <p:grpSpPr>
          <a:xfrm rot="0">
            <a:off x="7190842" y="9684392"/>
            <a:ext cx="6075014" cy="4314143"/>
            <a:chOff x="0" y="0"/>
            <a:chExt cx="875715" cy="621885"/>
          </a:xfrm>
        </p:grpSpPr>
        <p:sp>
          <p:nvSpPr>
            <p:cNvPr name="Freeform 15" id="15"/>
            <p:cNvSpPr/>
            <p:nvPr/>
          </p:nvSpPr>
          <p:spPr>
            <a:xfrm flipH="false" flipV="false" rot="0">
              <a:off x="0" y="0"/>
              <a:ext cx="875715" cy="621885"/>
            </a:xfrm>
            <a:custGeom>
              <a:avLst/>
              <a:gdLst/>
              <a:ahLst/>
              <a:cxnLst/>
              <a:rect r="r" b="b" t="t" l="l"/>
              <a:pathLst>
                <a:path h="621885" w="875715">
                  <a:moveTo>
                    <a:pt x="37255" y="0"/>
                  </a:moveTo>
                  <a:lnTo>
                    <a:pt x="838460" y="0"/>
                  </a:lnTo>
                  <a:cubicBezTo>
                    <a:pt x="848341" y="0"/>
                    <a:pt x="857816" y="3925"/>
                    <a:pt x="864803" y="10912"/>
                  </a:cubicBezTo>
                  <a:cubicBezTo>
                    <a:pt x="871790" y="17898"/>
                    <a:pt x="875715" y="27374"/>
                    <a:pt x="875715" y="37255"/>
                  </a:cubicBezTo>
                  <a:lnTo>
                    <a:pt x="875715" y="584630"/>
                  </a:lnTo>
                  <a:cubicBezTo>
                    <a:pt x="875715" y="594511"/>
                    <a:pt x="871790" y="603987"/>
                    <a:pt x="864803" y="610973"/>
                  </a:cubicBezTo>
                  <a:cubicBezTo>
                    <a:pt x="857816" y="617960"/>
                    <a:pt x="848341" y="621885"/>
                    <a:pt x="838460" y="621885"/>
                  </a:cubicBezTo>
                  <a:lnTo>
                    <a:pt x="37255" y="621885"/>
                  </a:lnTo>
                  <a:cubicBezTo>
                    <a:pt x="27374" y="621885"/>
                    <a:pt x="17898" y="617960"/>
                    <a:pt x="10912" y="610973"/>
                  </a:cubicBezTo>
                  <a:cubicBezTo>
                    <a:pt x="3925" y="603987"/>
                    <a:pt x="0" y="594511"/>
                    <a:pt x="0" y="584630"/>
                  </a:cubicBezTo>
                  <a:lnTo>
                    <a:pt x="0" y="37255"/>
                  </a:lnTo>
                  <a:cubicBezTo>
                    <a:pt x="0" y="27374"/>
                    <a:pt x="3925" y="17898"/>
                    <a:pt x="10912" y="10912"/>
                  </a:cubicBezTo>
                  <a:cubicBezTo>
                    <a:pt x="17898" y="3925"/>
                    <a:pt x="27374" y="0"/>
                    <a:pt x="37255" y="0"/>
                  </a:cubicBezTo>
                  <a:close/>
                </a:path>
              </a:pathLst>
            </a:custGeom>
            <a:solidFill>
              <a:srgbClr val="FFFFFF"/>
            </a:solidFill>
            <a:ln cap="rnd">
              <a:noFill/>
              <a:prstDash val="solid"/>
              <a:round/>
            </a:ln>
          </p:spPr>
        </p:sp>
        <p:sp>
          <p:nvSpPr>
            <p:cNvPr name="TextBox 16" id="16"/>
            <p:cNvSpPr txBox="true"/>
            <p:nvPr/>
          </p:nvSpPr>
          <p:spPr>
            <a:xfrm>
              <a:off x="0" y="-9525"/>
              <a:ext cx="875715" cy="631410"/>
            </a:xfrm>
            <a:prstGeom prst="rect">
              <a:avLst/>
            </a:prstGeom>
          </p:spPr>
          <p:txBody>
            <a:bodyPr anchor="ctr" rtlCol="false" tIns="92816" lIns="92816" bIns="92816" rIns="92816"/>
            <a:lstStyle/>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Welke hulpbronnen (mensen &amp; middelen) heb je nodig?</a:t>
              </a:r>
            </a:p>
          </p:txBody>
        </p:sp>
      </p:grpSp>
      <p:grpSp>
        <p:nvGrpSpPr>
          <p:cNvPr name="Group 17" id="17"/>
          <p:cNvGrpSpPr/>
          <p:nvPr/>
        </p:nvGrpSpPr>
        <p:grpSpPr>
          <a:xfrm rot="0">
            <a:off x="19956537" y="10186109"/>
            <a:ext cx="6321664" cy="3812427"/>
            <a:chOff x="0" y="0"/>
            <a:chExt cx="911269" cy="549562"/>
          </a:xfrm>
        </p:grpSpPr>
        <p:sp>
          <p:nvSpPr>
            <p:cNvPr name="Freeform 18" id="18"/>
            <p:cNvSpPr/>
            <p:nvPr/>
          </p:nvSpPr>
          <p:spPr>
            <a:xfrm flipH="false" flipV="false" rot="0">
              <a:off x="0" y="0"/>
              <a:ext cx="911269" cy="549562"/>
            </a:xfrm>
            <a:custGeom>
              <a:avLst/>
              <a:gdLst/>
              <a:ahLst/>
              <a:cxnLst/>
              <a:rect r="r" b="b" t="t" l="l"/>
              <a:pathLst>
                <a:path h="549562" w="911269">
                  <a:moveTo>
                    <a:pt x="35801" y="0"/>
                  </a:moveTo>
                  <a:lnTo>
                    <a:pt x="875468" y="0"/>
                  </a:lnTo>
                  <a:cubicBezTo>
                    <a:pt x="895241" y="0"/>
                    <a:pt x="911269" y="16029"/>
                    <a:pt x="911269" y="35801"/>
                  </a:cubicBezTo>
                  <a:lnTo>
                    <a:pt x="911269" y="513761"/>
                  </a:lnTo>
                  <a:cubicBezTo>
                    <a:pt x="911269" y="533534"/>
                    <a:pt x="895241" y="549562"/>
                    <a:pt x="875468" y="549562"/>
                  </a:cubicBezTo>
                  <a:lnTo>
                    <a:pt x="35801" y="549562"/>
                  </a:lnTo>
                  <a:cubicBezTo>
                    <a:pt x="16029" y="549562"/>
                    <a:pt x="0" y="533534"/>
                    <a:pt x="0" y="513761"/>
                  </a:cubicBezTo>
                  <a:lnTo>
                    <a:pt x="0" y="35801"/>
                  </a:lnTo>
                  <a:cubicBezTo>
                    <a:pt x="0" y="16029"/>
                    <a:pt x="16029" y="0"/>
                    <a:pt x="35801" y="0"/>
                  </a:cubicBezTo>
                  <a:close/>
                </a:path>
              </a:pathLst>
            </a:custGeom>
            <a:solidFill>
              <a:srgbClr val="FFFFFF"/>
            </a:solidFill>
            <a:ln cap="rnd">
              <a:noFill/>
              <a:prstDash val="solid"/>
              <a:round/>
            </a:ln>
          </p:spPr>
        </p:sp>
        <p:sp>
          <p:nvSpPr>
            <p:cNvPr name="TextBox 19" id="19"/>
            <p:cNvSpPr txBox="true"/>
            <p:nvPr/>
          </p:nvSpPr>
          <p:spPr>
            <a:xfrm>
              <a:off x="0" y="-9525"/>
              <a:ext cx="911269" cy="559087"/>
            </a:xfrm>
            <a:prstGeom prst="rect">
              <a:avLst/>
            </a:prstGeom>
          </p:spPr>
          <p:txBody>
            <a:bodyPr anchor="ctr" rtlCol="false" tIns="92816" lIns="92816" bIns="92816" rIns="92816"/>
            <a:lstStyle/>
            <a:p>
              <a:pPr algn="l">
                <a:lnSpc>
                  <a:spcPts val="3507"/>
                </a:lnSpc>
              </a:pP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Hoe bereik je je klanten?</a:t>
              </a: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Waar vinden je klanten jouw bedrijf?</a:t>
              </a:r>
            </a:p>
            <a:p>
              <a:pPr algn="l" marL="0" indent="0" lvl="0">
                <a:lnSpc>
                  <a:spcPts val="3507"/>
                </a:lnSpc>
                <a:spcBef>
                  <a:spcPct val="0"/>
                </a:spcBef>
              </a:pPr>
            </a:p>
          </p:txBody>
        </p:sp>
      </p:grpSp>
      <p:grpSp>
        <p:nvGrpSpPr>
          <p:cNvPr name="Group 20" id="20"/>
          <p:cNvGrpSpPr/>
          <p:nvPr/>
        </p:nvGrpSpPr>
        <p:grpSpPr>
          <a:xfrm rot="0">
            <a:off x="13615326" y="4475928"/>
            <a:ext cx="5993151" cy="9522608"/>
            <a:chOff x="0" y="0"/>
            <a:chExt cx="863914" cy="1372686"/>
          </a:xfrm>
        </p:grpSpPr>
        <p:sp>
          <p:nvSpPr>
            <p:cNvPr name="Freeform 21" id="21"/>
            <p:cNvSpPr/>
            <p:nvPr/>
          </p:nvSpPr>
          <p:spPr>
            <a:xfrm flipH="false" flipV="false" rot="0">
              <a:off x="0" y="0"/>
              <a:ext cx="863914" cy="1372686"/>
            </a:xfrm>
            <a:custGeom>
              <a:avLst/>
              <a:gdLst/>
              <a:ahLst/>
              <a:cxnLst/>
              <a:rect r="r" b="b" t="t" l="l"/>
              <a:pathLst>
                <a:path h="1372686" w="863914">
                  <a:moveTo>
                    <a:pt x="37763" y="0"/>
                  </a:moveTo>
                  <a:lnTo>
                    <a:pt x="826151" y="0"/>
                  </a:lnTo>
                  <a:cubicBezTo>
                    <a:pt x="836166" y="0"/>
                    <a:pt x="845771" y="3979"/>
                    <a:pt x="852853" y="11061"/>
                  </a:cubicBezTo>
                  <a:cubicBezTo>
                    <a:pt x="859935" y="18143"/>
                    <a:pt x="863914" y="27748"/>
                    <a:pt x="863914" y="37763"/>
                  </a:cubicBezTo>
                  <a:lnTo>
                    <a:pt x="863914" y="1334923"/>
                  </a:lnTo>
                  <a:cubicBezTo>
                    <a:pt x="863914" y="1355779"/>
                    <a:pt x="847007" y="1372686"/>
                    <a:pt x="826151" y="1372686"/>
                  </a:cubicBezTo>
                  <a:lnTo>
                    <a:pt x="37763" y="1372686"/>
                  </a:lnTo>
                  <a:cubicBezTo>
                    <a:pt x="16907" y="1372686"/>
                    <a:pt x="0" y="1355779"/>
                    <a:pt x="0" y="1334923"/>
                  </a:cubicBezTo>
                  <a:lnTo>
                    <a:pt x="0" y="37763"/>
                  </a:lnTo>
                  <a:cubicBezTo>
                    <a:pt x="0" y="16907"/>
                    <a:pt x="16907" y="0"/>
                    <a:pt x="37763" y="0"/>
                  </a:cubicBezTo>
                  <a:close/>
                </a:path>
              </a:pathLst>
            </a:custGeom>
            <a:solidFill>
              <a:srgbClr val="FFFFFF"/>
            </a:solidFill>
            <a:ln cap="rnd">
              <a:noFill/>
              <a:prstDash val="solid"/>
              <a:round/>
            </a:ln>
          </p:spPr>
        </p:sp>
        <p:sp>
          <p:nvSpPr>
            <p:cNvPr name="TextBox 22" id="22"/>
            <p:cNvSpPr txBox="true"/>
            <p:nvPr/>
          </p:nvSpPr>
          <p:spPr>
            <a:xfrm>
              <a:off x="0" y="-9525"/>
              <a:ext cx="863914" cy="1382211"/>
            </a:xfrm>
            <a:prstGeom prst="rect">
              <a:avLst/>
            </a:prstGeom>
          </p:spPr>
          <p:txBody>
            <a:bodyPr anchor="ctr" rtlCol="false" tIns="92816" lIns="92816" bIns="92816" rIns="92816"/>
            <a:lstStyle/>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Waarom kiezen klanten voor jou?</a:t>
              </a: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Welke problemen help je met jouw product/dienst op te lossen?</a:t>
              </a: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In welke behoefte voorzie je je klant?</a:t>
              </a:r>
            </a:p>
            <a:p>
              <a:pPr algn="l">
                <a:lnSpc>
                  <a:spcPts val="3507"/>
                </a:lnSpc>
              </a:pPr>
            </a:p>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Welke producten/diensten bied je aan elk klantsegment?</a:t>
              </a:r>
            </a:p>
          </p:txBody>
        </p:sp>
      </p:grpSp>
      <p:grpSp>
        <p:nvGrpSpPr>
          <p:cNvPr name="Group 23" id="23"/>
          <p:cNvGrpSpPr/>
          <p:nvPr/>
        </p:nvGrpSpPr>
        <p:grpSpPr>
          <a:xfrm rot="0">
            <a:off x="696119" y="14560510"/>
            <a:ext cx="15915783" cy="4283785"/>
            <a:chOff x="0" y="0"/>
            <a:chExt cx="2294264" cy="617509"/>
          </a:xfrm>
        </p:grpSpPr>
        <p:sp>
          <p:nvSpPr>
            <p:cNvPr name="Freeform 24" id="24"/>
            <p:cNvSpPr/>
            <p:nvPr/>
          </p:nvSpPr>
          <p:spPr>
            <a:xfrm flipH="false" flipV="false" rot="0">
              <a:off x="0" y="0"/>
              <a:ext cx="2294264" cy="617509"/>
            </a:xfrm>
            <a:custGeom>
              <a:avLst/>
              <a:gdLst/>
              <a:ahLst/>
              <a:cxnLst/>
              <a:rect r="r" b="b" t="t" l="l"/>
              <a:pathLst>
                <a:path h="617509" w="2294264">
                  <a:moveTo>
                    <a:pt x="14220" y="0"/>
                  </a:moveTo>
                  <a:lnTo>
                    <a:pt x="2280044" y="0"/>
                  </a:lnTo>
                  <a:cubicBezTo>
                    <a:pt x="2283815" y="0"/>
                    <a:pt x="2287432" y="1498"/>
                    <a:pt x="2290099" y="4165"/>
                  </a:cubicBezTo>
                  <a:cubicBezTo>
                    <a:pt x="2292766" y="6832"/>
                    <a:pt x="2294264" y="10449"/>
                    <a:pt x="2294264" y="14220"/>
                  </a:cubicBezTo>
                  <a:lnTo>
                    <a:pt x="2294264" y="603289"/>
                  </a:lnTo>
                  <a:cubicBezTo>
                    <a:pt x="2294264" y="607060"/>
                    <a:pt x="2292766" y="610677"/>
                    <a:pt x="2290099" y="613344"/>
                  </a:cubicBezTo>
                  <a:cubicBezTo>
                    <a:pt x="2287432" y="616011"/>
                    <a:pt x="2283815" y="617509"/>
                    <a:pt x="2280044" y="617509"/>
                  </a:cubicBezTo>
                  <a:lnTo>
                    <a:pt x="14220" y="617509"/>
                  </a:lnTo>
                  <a:cubicBezTo>
                    <a:pt x="10449" y="617509"/>
                    <a:pt x="6832" y="616011"/>
                    <a:pt x="4165" y="613344"/>
                  </a:cubicBezTo>
                  <a:cubicBezTo>
                    <a:pt x="1498" y="610677"/>
                    <a:pt x="0" y="607060"/>
                    <a:pt x="0" y="603289"/>
                  </a:cubicBezTo>
                  <a:lnTo>
                    <a:pt x="0" y="14220"/>
                  </a:lnTo>
                  <a:cubicBezTo>
                    <a:pt x="0" y="10449"/>
                    <a:pt x="1498" y="6832"/>
                    <a:pt x="4165" y="4165"/>
                  </a:cubicBezTo>
                  <a:cubicBezTo>
                    <a:pt x="6832" y="1498"/>
                    <a:pt x="10449" y="0"/>
                    <a:pt x="14220" y="0"/>
                  </a:cubicBezTo>
                  <a:close/>
                </a:path>
              </a:pathLst>
            </a:custGeom>
            <a:solidFill>
              <a:srgbClr val="FFFFFF"/>
            </a:solidFill>
            <a:ln cap="rnd">
              <a:noFill/>
              <a:prstDash val="solid"/>
              <a:round/>
            </a:ln>
          </p:spPr>
        </p:sp>
        <p:sp>
          <p:nvSpPr>
            <p:cNvPr name="TextBox 25" id="25"/>
            <p:cNvSpPr txBox="true"/>
            <p:nvPr/>
          </p:nvSpPr>
          <p:spPr>
            <a:xfrm>
              <a:off x="0" y="-9525"/>
              <a:ext cx="2294264" cy="627034"/>
            </a:xfrm>
            <a:prstGeom prst="rect">
              <a:avLst/>
            </a:prstGeom>
          </p:spPr>
          <p:txBody>
            <a:bodyPr anchor="ctr" rtlCol="false" tIns="92816" lIns="92816" bIns="92816" rIns="92816"/>
            <a:lstStyle/>
            <a:p>
              <a:pPr algn="l">
                <a:lnSpc>
                  <a:spcPts val="3507"/>
                </a:lnSpc>
              </a:pPr>
            </a:p>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Wat zijn de kosten die je maakt (om jouw waarde te kunnen leveren)?</a:t>
              </a:r>
            </a:p>
          </p:txBody>
        </p:sp>
      </p:grpSp>
      <p:grpSp>
        <p:nvGrpSpPr>
          <p:cNvPr name="Group 26" id="26"/>
          <p:cNvGrpSpPr/>
          <p:nvPr/>
        </p:nvGrpSpPr>
        <p:grpSpPr>
          <a:xfrm rot="0">
            <a:off x="19955882" y="4485838"/>
            <a:ext cx="6322299" cy="5289422"/>
            <a:chOff x="0" y="0"/>
            <a:chExt cx="911361" cy="762471"/>
          </a:xfrm>
        </p:grpSpPr>
        <p:sp>
          <p:nvSpPr>
            <p:cNvPr name="Freeform 27" id="27"/>
            <p:cNvSpPr/>
            <p:nvPr/>
          </p:nvSpPr>
          <p:spPr>
            <a:xfrm flipH="false" flipV="false" rot="0">
              <a:off x="0" y="0"/>
              <a:ext cx="911361" cy="762471"/>
            </a:xfrm>
            <a:custGeom>
              <a:avLst/>
              <a:gdLst/>
              <a:ahLst/>
              <a:cxnLst/>
              <a:rect r="r" b="b" t="t" l="l"/>
              <a:pathLst>
                <a:path h="762471" w="911361">
                  <a:moveTo>
                    <a:pt x="35797" y="0"/>
                  </a:moveTo>
                  <a:lnTo>
                    <a:pt x="875563" y="0"/>
                  </a:lnTo>
                  <a:cubicBezTo>
                    <a:pt x="885058" y="0"/>
                    <a:pt x="894163" y="3772"/>
                    <a:pt x="900876" y="10485"/>
                  </a:cubicBezTo>
                  <a:cubicBezTo>
                    <a:pt x="907589" y="17198"/>
                    <a:pt x="911361" y="26303"/>
                    <a:pt x="911361" y="35797"/>
                  </a:cubicBezTo>
                  <a:lnTo>
                    <a:pt x="911361" y="726674"/>
                  </a:lnTo>
                  <a:cubicBezTo>
                    <a:pt x="911361" y="736168"/>
                    <a:pt x="907589" y="745273"/>
                    <a:pt x="900876" y="751987"/>
                  </a:cubicBezTo>
                  <a:cubicBezTo>
                    <a:pt x="894163" y="758700"/>
                    <a:pt x="885058" y="762471"/>
                    <a:pt x="875563" y="762471"/>
                  </a:cubicBezTo>
                  <a:lnTo>
                    <a:pt x="35797" y="762471"/>
                  </a:lnTo>
                  <a:cubicBezTo>
                    <a:pt x="26303" y="762471"/>
                    <a:pt x="17198" y="758700"/>
                    <a:pt x="10485" y="751987"/>
                  </a:cubicBezTo>
                  <a:cubicBezTo>
                    <a:pt x="3772" y="745273"/>
                    <a:pt x="0" y="736168"/>
                    <a:pt x="0" y="726674"/>
                  </a:cubicBezTo>
                  <a:lnTo>
                    <a:pt x="0" y="35797"/>
                  </a:lnTo>
                  <a:cubicBezTo>
                    <a:pt x="0" y="26303"/>
                    <a:pt x="3772" y="17198"/>
                    <a:pt x="10485" y="10485"/>
                  </a:cubicBezTo>
                  <a:cubicBezTo>
                    <a:pt x="17198" y="3772"/>
                    <a:pt x="26303" y="0"/>
                    <a:pt x="35797" y="0"/>
                  </a:cubicBezTo>
                  <a:close/>
                </a:path>
              </a:pathLst>
            </a:custGeom>
            <a:solidFill>
              <a:srgbClr val="FFFFFF"/>
            </a:solidFill>
            <a:ln cap="rnd">
              <a:noFill/>
              <a:prstDash val="solid"/>
              <a:round/>
            </a:ln>
          </p:spPr>
        </p:sp>
        <p:sp>
          <p:nvSpPr>
            <p:cNvPr name="TextBox 28" id="28"/>
            <p:cNvSpPr txBox="true"/>
            <p:nvPr/>
          </p:nvSpPr>
          <p:spPr>
            <a:xfrm>
              <a:off x="0" y="-9525"/>
              <a:ext cx="911361" cy="771996"/>
            </a:xfrm>
            <a:prstGeom prst="rect">
              <a:avLst/>
            </a:prstGeom>
          </p:spPr>
          <p:txBody>
            <a:bodyPr anchor="ctr" rtlCol="false" tIns="92816" lIns="92816" bIns="92816" rIns="92816"/>
            <a:lstStyle/>
            <a:p>
              <a:pPr algn="l">
                <a:lnSpc>
                  <a:spcPts val="3507"/>
                </a:lnSpc>
              </a:pP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Hoe onderhoud je contact met je klanten? Online en/of offline?</a:t>
              </a: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Welke klantrelaties ben je al aangegaan?</a:t>
              </a:r>
            </a:p>
            <a:p>
              <a:pPr algn="l">
                <a:lnSpc>
                  <a:spcPts val="3507"/>
                </a:lnSpc>
              </a:pPr>
            </a:p>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Wat voor relatie mag elk klantsegment verwachten?</a:t>
              </a:r>
            </a:p>
          </p:txBody>
        </p:sp>
      </p:grpSp>
      <p:grpSp>
        <p:nvGrpSpPr>
          <p:cNvPr name="Group 29" id="29"/>
          <p:cNvGrpSpPr/>
          <p:nvPr/>
        </p:nvGrpSpPr>
        <p:grpSpPr>
          <a:xfrm rot="0">
            <a:off x="26626260" y="4485838"/>
            <a:ext cx="6091321" cy="9512697"/>
            <a:chOff x="0" y="0"/>
            <a:chExt cx="878065" cy="1371257"/>
          </a:xfrm>
        </p:grpSpPr>
        <p:sp>
          <p:nvSpPr>
            <p:cNvPr name="Freeform 30" id="30"/>
            <p:cNvSpPr/>
            <p:nvPr/>
          </p:nvSpPr>
          <p:spPr>
            <a:xfrm flipH="false" flipV="false" rot="0">
              <a:off x="0" y="0"/>
              <a:ext cx="878065" cy="1371257"/>
            </a:xfrm>
            <a:custGeom>
              <a:avLst/>
              <a:gdLst/>
              <a:ahLst/>
              <a:cxnLst/>
              <a:rect r="r" b="b" t="t" l="l"/>
              <a:pathLst>
                <a:path h="1371257" w="878065">
                  <a:moveTo>
                    <a:pt x="37155" y="0"/>
                  </a:moveTo>
                  <a:lnTo>
                    <a:pt x="840910" y="0"/>
                  </a:lnTo>
                  <a:cubicBezTo>
                    <a:pt x="850765" y="0"/>
                    <a:pt x="860215" y="3915"/>
                    <a:pt x="867183" y="10882"/>
                  </a:cubicBezTo>
                  <a:cubicBezTo>
                    <a:pt x="874151" y="17850"/>
                    <a:pt x="878065" y="27301"/>
                    <a:pt x="878065" y="37155"/>
                  </a:cubicBezTo>
                  <a:lnTo>
                    <a:pt x="878065" y="1334103"/>
                  </a:lnTo>
                  <a:cubicBezTo>
                    <a:pt x="878065" y="1354623"/>
                    <a:pt x="861430" y="1371257"/>
                    <a:pt x="840910" y="1371257"/>
                  </a:cubicBezTo>
                  <a:lnTo>
                    <a:pt x="37155" y="1371257"/>
                  </a:lnTo>
                  <a:cubicBezTo>
                    <a:pt x="27301" y="1371257"/>
                    <a:pt x="17850" y="1367343"/>
                    <a:pt x="10882" y="1360375"/>
                  </a:cubicBezTo>
                  <a:cubicBezTo>
                    <a:pt x="3915" y="1353407"/>
                    <a:pt x="0" y="1343957"/>
                    <a:pt x="0" y="1334103"/>
                  </a:cubicBezTo>
                  <a:lnTo>
                    <a:pt x="0" y="37155"/>
                  </a:lnTo>
                  <a:cubicBezTo>
                    <a:pt x="0" y="27301"/>
                    <a:pt x="3915" y="17850"/>
                    <a:pt x="10882" y="10882"/>
                  </a:cubicBezTo>
                  <a:cubicBezTo>
                    <a:pt x="17850" y="3915"/>
                    <a:pt x="27301" y="0"/>
                    <a:pt x="37155" y="0"/>
                  </a:cubicBezTo>
                  <a:close/>
                </a:path>
              </a:pathLst>
            </a:custGeom>
            <a:solidFill>
              <a:srgbClr val="FFFFFF"/>
            </a:solidFill>
            <a:ln cap="rnd">
              <a:noFill/>
              <a:prstDash val="solid"/>
              <a:round/>
            </a:ln>
          </p:spPr>
        </p:sp>
        <p:sp>
          <p:nvSpPr>
            <p:cNvPr name="TextBox 31" id="31"/>
            <p:cNvSpPr txBox="true"/>
            <p:nvPr/>
          </p:nvSpPr>
          <p:spPr>
            <a:xfrm>
              <a:off x="0" y="-9525"/>
              <a:ext cx="878065" cy="1380782"/>
            </a:xfrm>
            <a:prstGeom prst="rect">
              <a:avLst/>
            </a:prstGeom>
          </p:spPr>
          <p:txBody>
            <a:bodyPr anchor="t" rtlCol="false" tIns="92816" lIns="92816" bIns="92816" rIns="92816"/>
            <a:lstStyle/>
            <a:p>
              <a:pPr algn="l">
                <a:lnSpc>
                  <a:spcPts val="3507"/>
                </a:lnSpc>
              </a:pPr>
            </a:p>
            <a:p>
              <a:pPr algn="l">
                <a:lnSpc>
                  <a:spcPts val="3507"/>
                </a:lnSpc>
              </a:pPr>
            </a:p>
            <a:p>
              <a:pPr algn="l">
                <a:lnSpc>
                  <a:spcPts val="3507"/>
                </a:lnSpc>
              </a:pPr>
            </a:p>
            <a:p>
              <a:pPr algn="l" marL="631146" indent="-315573" lvl="1">
                <a:lnSpc>
                  <a:spcPts val="3507"/>
                </a:lnSpc>
                <a:buFont typeface="Arial"/>
                <a:buChar char="•"/>
              </a:pPr>
              <a:r>
                <a:rPr lang="en-US" sz="2923">
                  <a:solidFill>
                    <a:srgbClr val="000000"/>
                  </a:solidFill>
                  <a:latin typeface="Proxima Nova"/>
                  <a:ea typeface="Proxima Nova"/>
                  <a:cs typeface="Proxima Nova"/>
                  <a:sym typeface="Proxima Nova"/>
                </a:rPr>
                <a:t>Welk type klanten wil je aantrekken?</a:t>
              </a:r>
            </a:p>
            <a:p>
              <a:pPr algn="l">
                <a:lnSpc>
                  <a:spcPts val="3507"/>
                </a:lnSpc>
              </a:pPr>
            </a:p>
            <a:p>
              <a:pPr algn="l">
                <a:lnSpc>
                  <a:spcPts val="3507"/>
                </a:lnSpc>
              </a:pPr>
            </a:p>
            <a:p>
              <a:pPr algn="l" marL="631147" indent="-315573" lvl="1">
                <a:lnSpc>
                  <a:spcPts val="3507"/>
                </a:lnSpc>
                <a:spcBef>
                  <a:spcPct val="0"/>
                </a:spcBef>
                <a:buFont typeface="Arial"/>
                <a:buChar char="•"/>
              </a:pPr>
              <a:r>
                <a:rPr lang="en-US" sz="2923">
                  <a:solidFill>
                    <a:srgbClr val="000000"/>
                  </a:solidFill>
                  <a:latin typeface="Proxima Nova"/>
                  <a:ea typeface="Proxima Nova"/>
                  <a:cs typeface="Proxima Nova"/>
                  <a:sym typeface="Proxima Nova"/>
                </a:rPr>
                <a:t>Wie zijn je (belangrijkste) klanten?</a:t>
              </a:r>
            </a:p>
          </p:txBody>
        </p:sp>
      </p:grpSp>
      <p:grpSp>
        <p:nvGrpSpPr>
          <p:cNvPr name="Group 32" id="32"/>
          <p:cNvGrpSpPr/>
          <p:nvPr/>
        </p:nvGrpSpPr>
        <p:grpSpPr>
          <a:xfrm rot="0">
            <a:off x="696119" y="4485838"/>
            <a:ext cx="6145252" cy="9512697"/>
            <a:chOff x="0" y="0"/>
            <a:chExt cx="885840" cy="1371257"/>
          </a:xfrm>
        </p:grpSpPr>
        <p:sp>
          <p:nvSpPr>
            <p:cNvPr name="Freeform 33" id="33"/>
            <p:cNvSpPr/>
            <p:nvPr/>
          </p:nvSpPr>
          <p:spPr>
            <a:xfrm flipH="false" flipV="false" rot="0">
              <a:off x="0" y="0"/>
              <a:ext cx="885840" cy="1371257"/>
            </a:xfrm>
            <a:custGeom>
              <a:avLst/>
              <a:gdLst/>
              <a:ahLst/>
              <a:cxnLst/>
              <a:rect r="r" b="b" t="t" l="l"/>
              <a:pathLst>
                <a:path h="1371257" w="885840">
                  <a:moveTo>
                    <a:pt x="36829" y="0"/>
                  </a:moveTo>
                  <a:lnTo>
                    <a:pt x="849011" y="0"/>
                  </a:lnTo>
                  <a:cubicBezTo>
                    <a:pt x="858778" y="0"/>
                    <a:pt x="868146" y="3880"/>
                    <a:pt x="875053" y="10787"/>
                  </a:cubicBezTo>
                  <a:cubicBezTo>
                    <a:pt x="881959" y="17694"/>
                    <a:pt x="885840" y="27061"/>
                    <a:pt x="885840" y="36829"/>
                  </a:cubicBezTo>
                  <a:lnTo>
                    <a:pt x="885840" y="1334429"/>
                  </a:lnTo>
                  <a:cubicBezTo>
                    <a:pt x="885840" y="1354769"/>
                    <a:pt x="869351" y="1371257"/>
                    <a:pt x="849011" y="1371257"/>
                  </a:cubicBezTo>
                  <a:lnTo>
                    <a:pt x="36829" y="1371257"/>
                  </a:lnTo>
                  <a:cubicBezTo>
                    <a:pt x="27061" y="1371257"/>
                    <a:pt x="17694" y="1367377"/>
                    <a:pt x="10787" y="1360471"/>
                  </a:cubicBezTo>
                  <a:cubicBezTo>
                    <a:pt x="3880" y="1353564"/>
                    <a:pt x="0" y="1344196"/>
                    <a:pt x="0" y="1334429"/>
                  </a:cubicBezTo>
                  <a:lnTo>
                    <a:pt x="0" y="36829"/>
                  </a:lnTo>
                  <a:cubicBezTo>
                    <a:pt x="0" y="16489"/>
                    <a:pt x="16489" y="0"/>
                    <a:pt x="36829" y="0"/>
                  </a:cubicBezTo>
                  <a:close/>
                </a:path>
              </a:pathLst>
            </a:custGeom>
            <a:solidFill>
              <a:srgbClr val="FFFFFF"/>
            </a:solidFill>
          </p:spPr>
        </p:sp>
        <p:sp>
          <p:nvSpPr>
            <p:cNvPr name="TextBox 34" id="34"/>
            <p:cNvSpPr txBox="true"/>
            <p:nvPr/>
          </p:nvSpPr>
          <p:spPr>
            <a:xfrm>
              <a:off x="0" y="-9525"/>
              <a:ext cx="885840" cy="1380782"/>
            </a:xfrm>
            <a:prstGeom prst="rect">
              <a:avLst/>
            </a:prstGeom>
          </p:spPr>
          <p:txBody>
            <a:bodyPr anchor="t" rtlCol="false" tIns="92816" lIns="92816" bIns="92816" rIns="92816"/>
            <a:lstStyle/>
            <a:p>
              <a:pPr algn="l">
                <a:lnSpc>
                  <a:spcPts val="3507"/>
                </a:lnSpc>
              </a:pPr>
            </a:p>
            <a:p>
              <a:pPr algn="l">
                <a:lnSpc>
                  <a:spcPts val="3507"/>
                </a:lnSpc>
              </a:pP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Met wie werk je samen?</a:t>
              </a:r>
            </a:p>
            <a:p>
              <a:pPr algn="l">
                <a:lnSpc>
                  <a:spcPts val="3507"/>
                </a:lnSpc>
              </a:pP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Wie zijn je belangrijkste partners?</a:t>
              </a:r>
            </a:p>
            <a:p>
              <a:pPr algn="l">
                <a:lnSpc>
                  <a:spcPts val="3507"/>
                </a:lnSpc>
              </a:pP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Wie zijn je belangrijkste leveranciers? </a:t>
              </a:r>
            </a:p>
          </p:txBody>
        </p:sp>
      </p:grpSp>
      <p:grpSp>
        <p:nvGrpSpPr>
          <p:cNvPr name="Group 35" id="35"/>
          <p:cNvGrpSpPr/>
          <p:nvPr/>
        </p:nvGrpSpPr>
        <p:grpSpPr>
          <a:xfrm rot="0">
            <a:off x="16793865" y="14574500"/>
            <a:ext cx="15923716" cy="4269796"/>
            <a:chOff x="0" y="0"/>
            <a:chExt cx="2295407" cy="615492"/>
          </a:xfrm>
        </p:grpSpPr>
        <p:sp>
          <p:nvSpPr>
            <p:cNvPr name="Freeform 36" id="36"/>
            <p:cNvSpPr/>
            <p:nvPr/>
          </p:nvSpPr>
          <p:spPr>
            <a:xfrm flipH="false" flipV="false" rot="0">
              <a:off x="0" y="0"/>
              <a:ext cx="2295407" cy="615492"/>
            </a:xfrm>
            <a:custGeom>
              <a:avLst/>
              <a:gdLst/>
              <a:ahLst/>
              <a:cxnLst/>
              <a:rect r="r" b="b" t="t" l="l"/>
              <a:pathLst>
                <a:path h="615492" w="2295407">
                  <a:moveTo>
                    <a:pt x="14213" y="0"/>
                  </a:moveTo>
                  <a:lnTo>
                    <a:pt x="2281194" y="0"/>
                  </a:lnTo>
                  <a:cubicBezTo>
                    <a:pt x="2284964" y="0"/>
                    <a:pt x="2288579" y="1497"/>
                    <a:pt x="2291244" y="4163"/>
                  </a:cubicBezTo>
                  <a:cubicBezTo>
                    <a:pt x="2293910" y="6828"/>
                    <a:pt x="2295407" y="10443"/>
                    <a:pt x="2295407" y="14213"/>
                  </a:cubicBezTo>
                  <a:lnTo>
                    <a:pt x="2295407" y="601279"/>
                  </a:lnTo>
                  <a:cubicBezTo>
                    <a:pt x="2295407" y="605049"/>
                    <a:pt x="2293910" y="608664"/>
                    <a:pt x="2291244" y="611329"/>
                  </a:cubicBezTo>
                  <a:cubicBezTo>
                    <a:pt x="2288579" y="613995"/>
                    <a:pt x="2284964" y="615492"/>
                    <a:pt x="2281194" y="615492"/>
                  </a:cubicBezTo>
                  <a:lnTo>
                    <a:pt x="14213" y="615492"/>
                  </a:lnTo>
                  <a:cubicBezTo>
                    <a:pt x="10443" y="615492"/>
                    <a:pt x="6828" y="613995"/>
                    <a:pt x="4163" y="611329"/>
                  </a:cubicBezTo>
                  <a:cubicBezTo>
                    <a:pt x="1497" y="608664"/>
                    <a:pt x="0" y="605049"/>
                    <a:pt x="0" y="601279"/>
                  </a:cubicBezTo>
                  <a:lnTo>
                    <a:pt x="0" y="14213"/>
                  </a:lnTo>
                  <a:cubicBezTo>
                    <a:pt x="0" y="10443"/>
                    <a:pt x="1497" y="6828"/>
                    <a:pt x="4163" y="4163"/>
                  </a:cubicBezTo>
                  <a:cubicBezTo>
                    <a:pt x="6828" y="1497"/>
                    <a:pt x="10443" y="0"/>
                    <a:pt x="14213" y="0"/>
                  </a:cubicBezTo>
                  <a:close/>
                </a:path>
              </a:pathLst>
            </a:custGeom>
            <a:solidFill>
              <a:srgbClr val="FFFFFF"/>
            </a:solidFill>
            <a:ln cap="rnd">
              <a:noFill/>
              <a:prstDash val="solid"/>
              <a:round/>
            </a:ln>
          </p:spPr>
        </p:sp>
        <p:sp>
          <p:nvSpPr>
            <p:cNvPr name="TextBox 37" id="37"/>
            <p:cNvSpPr txBox="true"/>
            <p:nvPr/>
          </p:nvSpPr>
          <p:spPr>
            <a:xfrm>
              <a:off x="0" y="-9525"/>
              <a:ext cx="2295407" cy="625017"/>
            </a:xfrm>
            <a:prstGeom prst="rect">
              <a:avLst/>
            </a:prstGeom>
          </p:spPr>
          <p:txBody>
            <a:bodyPr anchor="ctr" rtlCol="false" tIns="92816" lIns="92816" bIns="92816" rIns="92816"/>
            <a:lstStyle/>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Hoe/waarmee ga je je geld verdienen? Welk verdienmodel past bij jou bedrijf?</a:t>
              </a:r>
            </a:p>
            <a:p>
              <a:pPr algn="l">
                <a:lnSpc>
                  <a:spcPts val="3507"/>
                </a:lnSpc>
              </a:pPr>
            </a:p>
            <a:p>
              <a:pPr algn="l" marL="631147" indent="-315573" lvl="1">
                <a:lnSpc>
                  <a:spcPts val="3507"/>
                </a:lnSpc>
                <a:buFont typeface="Arial"/>
                <a:buChar char="•"/>
              </a:pPr>
              <a:r>
                <a:rPr lang="en-US" sz="2923">
                  <a:solidFill>
                    <a:srgbClr val="000000"/>
                  </a:solidFill>
                  <a:latin typeface="Proxima Nova"/>
                  <a:ea typeface="Proxima Nova"/>
                  <a:cs typeface="Proxima Nova"/>
                  <a:sym typeface="Proxima Nova"/>
                </a:rPr>
                <a:t>Voor welke waarde zijn je klanten bereid te betalen?</a:t>
              </a:r>
            </a:p>
            <a:p>
              <a:pPr algn="l" marL="0" indent="0" lvl="0">
                <a:lnSpc>
                  <a:spcPts val="3507"/>
                </a:lnSpc>
                <a:spcBef>
                  <a:spcPct val="0"/>
                </a:spcBef>
              </a:pPr>
            </a:p>
          </p:txBody>
        </p:sp>
      </p:grpSp>
      <p:sp>
        <p:nvSpPr>
          <p:cNvPr name="Freeform 38" id="38"/>
          <p:cNvSpPr/>
          <p:nvPr/>
        </p:nvSpPr>
        <p:spPr>
          <a:xfrm flipH="false" flipV="false" rot="0">
            <a:off x="13751157" y="4883998"/>
            <a:ext cx="647559" cy="642702"/>
          </a:xfrm>
          <a:custGeom>
            <a:avLst/>
            <a:gdLst/>
            <a:ahLst/>
            <a:cxnLst/>
            <a:rect r="r" b="b" t="t" l="l"/>
            <a:pathLst>
              <a:path h="642702" w="647559">
                <a:moveTo>
                  <a:pt x="0" y="0"/>
                </a:moveTo>
                <a:lnTo>
                  <a:pt x="647559" y="0"/>
                </a:lnTo>
                <a:lnTo>
                  <a:pt x="647559" y="642702"/>
                </a:lnTo>
                <a:lnTo>
                  <a:pt x="0" y="64270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9" id="39"/>
          <p:cNvSpPr/>
          <p:nvPr/>
        </p:nvSpPr>
        <p:spPr>
          <a:xfrm flipH="false" flipV="false" rot="0">
            <a:off x="7313719" y="9985892"/>
            <a:ext cx="660868" cy="658389"/>
          </a:xfrm>
          <a:custGeom>
            <a:avLst/>
            <a:gdLst/>
            <a:ahLst/>
            <a:cxnLst/>
            <a:rect r="r" b="b" t="t" l="l"/>
            <a:pathLst>
              <a:path h="658389" w="660868">
                <a:moveTo>
                  <a:pt x="0" y="0"/>
                </a:moveTo>
                <a:lnTo>
                  <a:pt x="660867" y="0"/>
                </a:lnTo>
                <a:lnTo>
                  <a:pt x="660867" y="658389"/>
                </a:lnTo>
                <a:lnTo>
                  <a:pt x="0" y="65838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0" id="40"/>
          <p:cNvSpPr/>
          <p:nvPr/>
        </p:nvSpPr>
        <p:spPr>
          <a:xfrm flipH="false" flipV="false" rot="0">
            <a:off x="20064716" y="10391938"/>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41" id="41"/>
          <p:cNvSpPr/>
          <p:nvPr/>
        </p:nvSpPr>
        <p:spPr>
          <a:xfrm flipH="false" flipV="false" rot="0">
            <a:off x="785911" y="4879141"/>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42" id="42"/>
          <p:cNvSpPr/>
          <p:nvPr/>
        </p:nvSpPr>
        <p:spPr>
          <a:xfrm flipH="false" flipV="false" rot="0">
            <a:off x="20095761" y="4915940"/>
            <a:ext cx="620275" cy="632934"/>
          </a:xfrm>
          <a:custGeom>
            <a:avLst/>
            <a:gdLst/>
            <a:ahLst/>
            <a:cxnLst/>
            <a:rect r="r" b="b" t="t" l="l"/>
            <a:pathLst>
              <a:path h="632934" w="620275">
                <a:moveTo>
                  <a:pt x="0" y="0"/>
                </a:moveTo>
                <a:lnTo>
                  <a:pt x="620275" y="0"/>
                </a:lnTo>
                <a:lnTo>
                  <a:pt x="620275" y="632933"/>
                </a:lnTo>
                <a:lnTo>
                  <a:pt x="0" y="632933"/>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43" id="43"/>
          <p:cNvSpPr/>
          <p:nvPr/>
        </p:nvSpPr>
        <p:spPr>
          <a:xfrm flipH="false" flipV="false" rot="0">
            <a:off x="16964801" y="14859651"/>
            <a:ext cx="647559" cy="634608"/>
          </a:xfrm>
          <a:custGeom>
            <a:avLst/>
            <a:gdLst/>
            <a:ahLst/>
            <a:cxnLst/>
            <a:rect r="r" b="b" t="t" l="l"/>
            <a:pathLst>
              <a:path h="634608" w="647559">
                <a:moveTo>
                  <a:pt x="0" y="0"/>
                </a:moveTo>
                <a:lnTo>
                  <a:pt x="647559" y="0"/>
                </a:lnTo>
                <a:lnTo>
                  <a:pt x="647559" y="634608"/>
                </a:lnTo>
                <a:lnTo>
                  <a:pt x="0" y="634608"/>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44" id="44"/>
          <p:cNvSpPr/>
          <p:nvPr/>
        </p:nvSpPr>
        <p:spPr>
          <a:xfrm flipH="false" flipV="false" rot="0">
            <a:off x="26765464" y="4902911"/>
            <a:ext cx="620275" cy="658991"/>
          </a:xfrm>
          <a:custGeom>
            <a:avLst/>
            <a:gdLst/>
            <a:ahLst/>
            <a:cxnLst/>
            <a:rect r="r" b="b" t="t" l="l"/>
            <a:pathLst>
              <a:path h="658991" w="620275">
                <a:moveTo>
                  <a:pt x="0" y="0"/>
                </a:moveTo>
                <a:lnTo>
                  <a:pt x="620275" y="0"/>
                </a:lnTo>
                <a:lnTo>
                  <a:pt x="620275" y="658991"/>
                </a:lnTo>
                <a:lnTo>
                  <a:pt x="0" y="658991"/>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Freeform 45" id="45"/>
          <p:cNvSpPr/>
          <p:nvPr/>
        </p:nvSpPr>
        <p:spPr>
          <a:xfrm flipH="false" flipV="false" rot="0">
            <a:off x="7302613" y="4931558"/>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16">
              <a:extLst>
                <a:ext uri="{96DAC541-7B7A-43D3-8B79-37D633B846F1}">
                  <asvg:svgBlip xmlns:asvg="http://schemas.microsoft.com/office/drawing/2016/SVG/main" r:embed="rId17"/>
                </a:ext>
              </a:extLst>
            </a:blip>
            <a:stretch>
              <a:fillRect l="0" t="0" r="0" b="0"/>
            </a:stretch>
          </a:blipFill>
        </p:spPr>
      </p:sp>
      <p:sp>
        <p:nvSpPr>
          <p:cNvPr name="Freeform 46" id="46"/>
          <p:cNvSpPr/>
          <p:nvPr/>
        </p:nvSpPr>
        <p:spPr>
          <a:xfrm flipH="false" flipV="false" rot="0">
            <a:off x="795436" y="14820664"/>
            <a:ext cx="647559" cy="712582"/>
          </a:xfrm>
          <a:custGeom>
            <a:avLst/>
            <a:gdLst/>
            <a:ahLst/>
            <a:cxnLst/>
            <a:rect r="r" b="b" t="t" l="l"/>
            <a:pathLst>
              <a:path h="712582" w="647559">
                <a:moveTo>
                  <a:pt x="0" y="0"/>
                </a:moveTo>
                <a:lnTo>
                  <a:pt x="647559" y="0"/>
                </a:lnTo>
                <a:lnTo>
                  <a:pt x="647559" y="712582"/>
                </a:lnTo>
                <a:lnTo>
                  <a:pt x="0" y="712582"/>
                </a:lnTo>
                <a:lnTo>
                  <a:pt x="0" y="0"/>
                </a:lnTo>
                <a:close/>
              </a:path>
            </a:pathLst>
          </a:custGeom>
          <a:blipFill>
            <a:blip r:embed="rId18">
              <a:extLst>
                <a:ext uri="{96DAC541-7B7A-43D3-8B79-37D633B846F1}">
                  <asvg:svgBlip xmlns:asvg="http://schemas.microsoft.com/office/drawing/2016/SVG/main" r:embed="rId19"/>
                </a:ext>
              </a:extLst>
            </a:blip>
            <a:stretch>
              <a:fillRect l="0" t="0" r="0" b="0"/>
            </a:stretch>
          </a:blipFill>
        </p:spPr>
      </p:sp>
      <p:grpSp>
        <p:nvGrpSpPr>
          <p:cNvPr name="Group 47" id="47"/>
          <p:cNvGrpSpPr/>
          <p:nvPr/>
        </p:nvGrpSpPr>
        <p:grpSpPr>
          <a:xfrm rot="0">
            <a:off x="696119" y="19234821"/>
            <a:ext cx="32021463" cy="3175590"/>
            <a:chOff x="0" y="0"/>
            <a:chExt cx="4615901" cy="457762"/>
          </a:xfrm>
        </p:grpSpPr>
        <p:sp>
          <p:nvSpPr>
            <p:cNvPr name="Freeform 48" id="48"/>
            <p:cNvSpPr/>
            <p:nvPr/>
          </p:nvSpPr>
          <p:spPr>
            <a:xfrm flipH="false" flipV="false" rot="0">
              <a:off x="0" y="0"/>
              <a:ext cx="4615901" cy="457762"/>
            </a:xfrm>
            <a:custGeom>
              <a:avLst/>
              <a:gdLst/>
              <a:ahLst/>
              <a:cxnLst/>
              <a:rect r="r" b="b" t="t" l="l"/>
              <a:pathLst>
                <a:path h="457762" w="4615901">
                  <a:moveTo>
                    <a:pt x="7068" y="0"/>
                  </a:moveTo>
                  <a:lnTo>
                    <a:pt x="4608833" y="0"/>
                  </a:lnTo>
                  <a:cubicBezTo>
                    <a:pt x="4612737" y="0"/>
                    <a:pt x="4615901" y="3164"/>
                    <a:pt x="4615901" y="7068"/>
                  </a:cubicBezTo>
                  <a:lnTo>
                    <a:pt x="4615901" y="450694"/>
                  </a:lnTo>
                  <a:cubicBezTo>
                    <a:pt x="4615901" y="452569"/>
                    <a:pt x="4615157" y="454367"/>
                    <a:pt x="4613831" y="455692"/>
                  </a:cubicBezTo>
                  <a:cubicBezTo>
                    <a:pt x="4612506" y="457017"/>
                    <a:pt x="4610708" y="457762"/>
                    <a:pt x="4608833" y="457762"/>
                  </a:cubicBezTo>
                  <a:lnTo>
                    <a:pt x="7068" y="457762"/>
                  </a:lnTo>
                  <a:cubicBezTo>
                    <a:pt x="3164" y="457762"/>
                    <a:pt x="0" y="454598"/>
                    <a:pt x="0" y="450694"/>
                  </a:cubicBezTo>
                  <a:lnTo>
                    <a:pt x="0" y="7068"/>
                  </a:lnTo>
                  <a:cubicBezTo>
                    <a:pt x="0" y="3164"/>
                    <a:pt x="3164" y="0"/>
                    <a:pt x="7068" y="0"/>
                  </a:cubicBezTo>
                  <a:close/>
                </a:path>
              </a:pathLst>
            </a:custGeom>
            <a:solidFill>
              <a:srgbClr val="FFFFFF"/>
            </a:solidFill>
            <a:ln cap="rnd">
              <a:noFill/>
              <a:prstDash val="solid"/>
              <a:round/>
            </a:ln>
          </p:spPr>
        </p:sp>
        <p:sp>
          <p:nvSpPr>
            <p:cNvPr name="TextBox 49" id="49"/>
            <p:cNvSpPr txBox="true"/>
            <p:nvPr/>
          </p:nvSpPr>
          <p:spPr>
            <a:xfrm>
              <a:off x="0" y="-9525"/>
              <a:ext cx="4615901" cy="467287"/>
            </a:xfrm>
            <a:prstGeom prst="rect">
              <a:avLst/>
            </a:prstGeom>
          </p:spPr>
          <p:txBody>
            <a:bodyPr anchor="ctr" rtlCol="false" tIns="92816" lIns="92816" bIns="92816" rIns="92816"/>
            <a:lstStyle/>
            <a:p>
              <a:pPr algn="l">
                <a:lnSpc>
                  <a:spcPts val="3507"/>
                </a:lnSpc>
              </a:pPr>
            </a:p>
            <a:p>
              <a:pPr algn="l" marL="0" indent="0" lvl="0">
                <a:lnSpc>
                  <a:spcPts val="3507"/>
                </a:lnSpc>
                <a:spcBef>
                  <a:spcPct val="0"/>
                </a:spcBef>
              </a:pPr>
              <a:r>
                <a:rPr lang="en-US" sz="2923">
                  <a:solidFill>
                    <a:srgbClr val="000000"/>
                  </a:solidFill>
                  <a:latin typeface="Proxima Nova"/>
                  <a:ea typeface="Proxima Nova"/>
                  <a:cs typeface="Proxima Nova"/>
                  <a:sym typeface="Proxima Nova"/>
                </a:rPr>
                <a:t>Voorbeeldvragen: Hoe vind ik klanten voor mijn product/dienst? Hoe onderscheid ik me van concurrenten? Hoe ziet het er financieel uit? Heb ik een bedrijfslening nodig om te kunnen starten? Welke kernactiviteiten doe ik zelf en wat besteed ik uit? </a:t>
              </a:r>
            </a:p>
          </p:txBody>
        </p:sp>
      </p:grpSp>
      <p:sp>
        <p:nvSpPr>
          <p:cNvPr name="Freeform 50" id="50"/>
          <p:cNvSpPr/>
          <p:nvPr/>
        </p:nvSpPr>
        <p:spPr>
          <a:xfrm flipH="false" flipV="false" rot="0">
            <a:off x="30147315" y="278167"/>
            <a:ext cx="2773729" cy="2773729"/>
          </a:xfrm>
          <a:custGeom>
            <a:avLst/>
            <a:gdLst/>
            <a:ahLst/>
            <a:cxnLst/>
            <a:rect r="r" b="b" t="t" l="l"/>
            <a:pathLst>
              <a:path h="2773729" w="2773729">
                <a:moveTo>
                  <a:pt x="0" y="0"/>
                </a:moveTo>
                <a:lnTo>
                  <a:pt x="2773729" y="0"/>
                </a:lnTo>
                <a:lnTo>
                  <a:pt x="2773729" y="2773729"/>
                </a:lnTo>
                <a:lnTo>
                  <a:pt x="0" y="2773729"/>
                </a:lnTo>
                <a:lnTo>
                  <a:pt x="0" y="0"/>
                </a:lnTo>
                <a:close/>
              </a:path>
            </a:pathLst>
          </a:custGeom>
          <a:blipFill>
            <a:blip r:embed="rId20"/>
            <a:stretch>
              <a:fillRect l="0" t="0" r="0" b="0"/>
            </a:stretch>
          </a:blipFill>
        </p:spPr>
      </p:sp>
      <p:sp>
        <p:nvSpPr>
          <p:cNvPr name="TextBox 51" id="51"/>
          <p:cNvSpPr txBox="true"/>
          <p:nvPr/>
        </p:nvSpPr>
        <p:spPr>
          <a:xfrm rot="0">
            <a:off x="6683179" y="598232"/>
            <a:ext cx="20047341" cy="2133600"/>
          </a:xfrm>
          <a:prstGeom prst="rect">
            <a:avLst/>
          </a:prstGeom>
        </p:spPr>
        <p:txBody>
          <a:bodyPr anchor="t" rtlCol="false" tIns="0" lIns="0" bIns="0" rIns="0">
            <a:spAutoFit/>
          </a:bodyPr>
          <a:lstStyle/>
          <a:p>
            <a:pPr algn="ctr" marL="0" indent="0" lvl="0">
              <a:lnSpc>
                <a:spcPts val="16843"/>
              </a:lnSpc>
            </a:pPr>
            <a:r>
              <a:rPr lang="en-US" b="true" sz="14035">
                <a:solidFill>
                  <a:srgbClr val="FFFFFF"/>
                </a:solidFill>
                <a:latin typeface="Uni Neue Heavy"/>
                <a:ea typeface="Uni Neue Heavy"/>
                <a:cs typeface="Uni Neue Heavy"/>
                <a:sym typeface="Uni Neue Heavy"/>
              </a:rPr>
              <a:t>Business Model Canvas</a:t>
            </a:r>
          </a:p>
        </p:txBody>
      </p:sp>
      <p:sp>
        <p:nvSpPr>
          <p:cNvPr name="TextBox 52" id="52"/>
          <p:cNvSpPr txBox="true"/>
          <p:nvPr/>
        </p:nvSpPr>
        <p:spPr>
          <a:xfrm rot="0">
            <a:off x="13751157" y="3324430"/>
            <a:ext cx="11071893"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Bedrijfsnaam:</a:t>
            </a:r>
          </a:p>
        </p:txBody>
      </p:sp>
      <p:sp>
        <p:nvSpPr>
          <p:cNvPr name="TextBox 53" id="53"/>
          <p:cNvSpPr txBox="true"/>
          <p:nvPr/>
        </p:nvSpPr>
        <p:spPr>
          <a:xfrm rot="0">
            <a:off x="26765484" y="3324430"/>
            <a:ext cx="5728909"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Tel:</a:t>
            </a:r>
          </a:p>
        </p:txBody>
      </p:sp>
      <p:sp>
        <p:nvSpPr>
          <p:cNvPr name="TextBox 54" id="54"/>
          <p:cNvSpPr txBox="true"/>
          <p:nvPr/>
        </p:nvSpPr>
        <p:spPr>
          <a:xfrm rot="0">
            <a:off x="1738885" y="4893386"/>
            <a:ext cx="40597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Strategische partners</a:t>
            </a:r>
          </a:p>
        </p:txBody>
      </p:sp>
      <p:sp>
        <p:nvSpPr>
          <p:cNvPr name="TextBox 55" id="55"/>
          <p:cNvSpPr txBox="true"/>
          <p:nvPr/>
        </p:nvSpPr>
        <p:spPr>
          <a:xfrm rot="0">
            <a:off x="1729360" y="14949893"/>
            <a:ext cx="3385825"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Kostenstructuur</a:t>
            </a:r>
          </a:p>
        </p:txBody>
      </p:sp>
      <p:sp>
        <p:nvSpPr>
          <p:cNvPr name="TextBox 56" id="56"/>
          <p:cNvSpPr txBox="true"/>
          <p:nvPr/>
        </p:nvSpPr>
        <p:spPr>
          <a:xfrm rot="0">
            <a:off x="8635972" y="4906415"/>
            <a:ext cx="3184754"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Kernactiviteiten</a:t>
            </a:r>
          </a:p>
        </p:txBody>
      </p:sp>
      <p:sp>
        <p:nvSpPr>
          <p:cNvPr name="TextBox 57" id="57"/>
          <p:cNvSpPr txBox="true"/>
          <p:nvPr/>
        </p:nvSpPr>
        <p:spPr>
          <a:xfrm rot="0">
            <a:off x="21873913" y="4906415"/>
            <a:ext cx="2486912"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Klantrelaties</a:t>
            </a:r>
          </a:p>
        </p:txBody>
      </p:sp>
      <p:sp>
        <p:nvSpPr>
          <p:cNvPr name="TextBox 58" id="58"/>
          <p:cNvSpPr txBox="true"/>
          <p:nvPr/>
        </p:nvSpPr>
        <p:spPr>
          <a:xfrm rot="0">
            <a:off x="28360985" y="4906415"/>
            <a:ext cx="3173194"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Klantsegmenten</a:t>
            </a:r>
          </a:p>
        </p:txBody>
      </p:sp>
      <p:sp>
        <p:nvSpPr>
          <p:cNvPr name="TextBox 59" id="59"/>
          <p:cNvSpPr txBox="true"/>
          <p:nvPr/>
        </p:nvSpPr>
        <p:spPr>
          <a:xfrm rot="0">
            <a:off x="8985593" y="9976367"/>
            <a:ext cx="2488335"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Hulpbronnen</a:t>
            </a:r>
          </a:p>
        </p:txBody>
      </p:sp>
      <p:sp>
        <p:nvSpPr>
          <p:cNvPr name="TextBox 60" id="60"/>
          <p:cNvSpPr txBox="true"/>
          <p:nvPr/>
        </p:nvSpPr>
        <p:spPr>
          <a:xfrm rot="0">
            <a:off x="22266731" y="10417219"/>
            <a:ext cx="1665796"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Kanalen</a:t>
            </a:r>
          </a:p>
        </p:txBody>
      </p:sp>
      <p:sp>
        <p:nvSpPr>
          <p:cNvPr name="TextBox 61" id="61"/>
          <p:cNvSpPr txBox="true"/>
          <p:nvPr/>
        </p:nvSpPr>
        <p:spPr>
          <a:xfrm rot="0">
            <a:off x="15105855" y="4906415"/>
            <a:ext cx="33760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Waardeproposities</a:t>
            </a:r>
          </a:p>
        </p:txBody>
      </p:sp>
      <p:sp>
        <p:nvSpPr>
          <p:cNvPr name="TextBox 62" id="62"/>
          <p:cNvSpPr txBox="true"/>
          <p:nvPr/>
        </p:nvSpPr>
        <p:spPr>
          <a:xfrm rot="0">
            <a:off x="17925614" y="14949893"/>
            <a:ext cx="38550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Inkomstenbronnen</a:t>
            </a:r>
          </a:p>
        </p:txBody>
      </p:sp>
      <p:sp>
        <p:nvSpPr>
          <p:cNvPr name="TextBox 63" id="63"/>
          <p:cNvSpPr txBox="true"/>
          <p:nvPr/>
        </p:nvSpPr>
        <p:spPr>
          <a:xfrm rot="0">
            <a:off x="941259" y="3324430"/>
            <a:ext cx="11911720"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Naam:</a:t>
            </a:r>
          </a:p>
        </p:txBody>
      </p:sp>
      <p:sp>
        <p:nvSpPr>
          <p:cNvPr name="TextBox 64" id="64"/>
          <p:cNvSpPr txBox="true"/>
          <p:nvPr/>
        </p:nvSpPr>
        <p:spPr>
          <a:xfrm rot="0">
            <a:off x="941259" y="19495185"/>
            <a:ext cx="3385825"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Mijn hulpvragen:</a:t>
            </a:r>
          </a:p>
        </p:txBody>
      </p:sp>
      <p:sp>
        <p:nvSpPr>
          <p:cNvPr name="TextBox 65" id="65"/>
          <p:cNvSpPr txBox="true"/>
          <p:nvPr/>
        </p:nvSpPr>
        <p:spPr>
          <a:xfrm rot="0">
            <a:off x="3341590" y="22658061"/>
            <a:ext cx="26730521" cy="466725"/>
          </a:xfrm>
          <a:prstGeom prst="rect">
            <a:avLst/>
          </a:prstGeom>
        </p:spPr>
        <p:txBody>
          <a:bodyPr anchor="t" rtlCol="false" tIns="0" lIns="0" bIns="0" rIns="0">
            <a:spAutoFit/>
          </a:bodyPr>
          <a:lstStyle/>
          <a:p>
            <a:pPr algn="ctr">
              <a:lnSpc>
                <a:spcPts val="3747"/>
              </a:lnSpc>
              <a:spcBef>
                <a:spcPct val="0"/>
              </a:spcBef>
            </a:pPr>
            <a:r>
              <a:rPr lang="en-US" sz="3123">
                <a:solidFill>
                  <a:srgbClr val="FFFFFF"/>
                </a:solidFill>
                <a:latin typeface="Uni Neue"/>
                <a:ea typeface="Uni Neue"/>
                <a:cs typeface="Uni Neue"/>
                <a:sym typeface="Uni Neue"/>
              </a:rPr>
              <a:t>BMC-hulp nodig? Vraag je gratis intake aan via </a:t>
            </a:r>
            <a:r>
              <a:rPr lang="en-US" sz="3123" u="sng">
                <a:solidFill>
                  <a:srgbClr val="FFFFFF"/>
                </a:solidFill>
                <a:latin typeface="Uni Neue"/>
                <a:ea typeface="Uni Neue"/>
                <a:cs typeface="Uni Neue"/>
                <a:sym typeface="Uni Neue"/>
                <a:hlinkClick r:id="rId21" tooltip="http://www.ondernemersklankbord.nl"/>
              </a:rPr>
              <a:t>www.ondernemersklankbord.nl</a:t>
            </a:r>
            <a:r>
              <a:rPr lang="en-US" sz="3123">
                <a:solidFill>
                  <a:srgbClr val="FFFFFF"/>
                </a:solidFill>
                <a:latin typeface="Uni Neue"/>
                <a:ea typeface="Uni Neue"/>
                <a:cs typeface="Uni Neue"/>
                <a:sym typeface="Uni Neue"/>
              </a:rPr>
              <a:t> en geef het aan tijdens je gesprek.</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008BCB">
                <a:alpha val="100000"/>
              </a:srgbClr>
            </a:gs>
            <a:gs pos="100000">
              <a:srgbClr val="6CB62A">
                <a:alpha val="100000"/>
              </a:srgbClr>
            </a:gs>
          </a:gsLst>
          <a:lin ang="2700000"/>
        </a:gradFill>
      </p:bgPr>
    </p:bg>
    <p:spTree>
      <p:nvGrpSpPr>
        <p:cNvPr id="1" name=""/>
        <p:cNvGrpSpPr/>
        <p:nvPr/>
      </p:nvGrpSpPr>
      <p:grpSpPr>
        <a:xfrm>
          <a:off x="0" y="0"/>
          <a:ext cx="0" cy="0"/>
          <a:chOff x="0" y="0"/>
          <a:chExt cx="0" cy="0"/>
        </a:xfrm>
      </p:grpSpPr>
      <p:grpSp>
        <p:nvGrpSpPr>
          <p:cNvPr name="Group 2" id="2"/>
          <p:cNvGrpSpPr/>
          <p:nvPr/>
        </p:nvGrpSpPr>
        <p:grpSpPr>
          <a:xfrm rot="0">
            <a:off x="785911" y="3181555"/>
            <a:ext cx="12481356" cy="884798"/>
            <a:chOff x="0" y="0"/>
            <a:chExt cx="1799190" cy="127544"/>
          </a:xfrm>
        </p:grpSpPr>
        <p:sp>
          <p:nvSpPr>
            <p:cNvPr name="Freeform 3" id="3"/>
            <p:cNvSpPr/>
            <p:nvPr/>
          </p:nvSpPr>
          <p:spPr>
            <a:xfrm flipH="false" flipV="false" rot="0">
              <a:off x="0" y="0"/>
              <a:ext cx="1799190" cy="127544"/>
            </a:xfrm>
            <a:custGeom>
              <a:avLst/>
              <a:gdLst/>
              <a:ahLst/>
              <a:cxnLst/>
              <a:rect r="r" b="b" t="t" l="l"/>
              <a:pathLst>
                <a:path h="127544" w="1799190">
                  <a:moveTo>
                    <a:pt x="9066" y="0"/>
                  </a:moveTo>
                  <a:lnTo>
                    <a:pt x="1790124" y="0"/>
                  </a:lnTo>
                  <a:cubicBezTo>
                    <a:pt x="1792529" y="0"/>
                    <a:pt x="1794835" y="955"/>
                    <a:pt x="1796535" y="2655"/>
                  </a:cubicBezTo>
                  <a:cubicBezTo>
                    <a:pt x="1798235" y="4356"/>
                    <a:pt x="1799190" y="6662"/>
                    <a:pt x="1799190" y="9066"/>
                  </a:cubicBezTo>
                  <a:lnTo>
                    <a:pt x="1799190" y="118477"/>
                  </a:lnTo>
                  <a:cubicBezTo>
                    <a:pt x="1799190" y="123485"/>
                    <a:pt x="1795131" y="127544"/>
                    <a:pt x="1790124" y="127544"/>
                  </a:cubicBezTo>
                  <a:lnTo>
                    <a:pt x="9066" y="127544"/>
                  </a:lnTo>
                  <a:cubicBezTo>
                    <a:pt x="4059" y="127544"/>
                    <a:pt x="0" y="123485"/>
                    <a:pt x="0" y="118477"/>
                  </a:cubicBezTo>
                  <a:lnTo>
                    <a:pt x="0" y="9066"/>
                  </a:lnTo>
                  <a:cubicBezTo>
                    <a:pt x="0" y="4059"/>
                    <a:pt x="4059" y="0"/>
                    <a:pt x="9066" y="0"/>
                  </a:cubicBezTo>
                  <a:close/>
                </a:path>
              </a:pathLst>
            </a:custGeom>
            <a:solidFill>
              <a:srgbClr val="6CB62A"/>
            </a:solidFill>
            <a:ln cap="sq">
              <a:noFill/>
              <a:prstDash val="solid"/>
              <a:miter/>
            </a:ln>
          </p:spPr>
        </p:sp>
        <p:sp>
          <p:nvSpPr>
            <p:cNvPr name="TextBox 4" id="4"/>
            <p:cNvSpPr txBox="true"/>
            <p:nvPr/>
          </p:nvSpPr>
          <p:spPr>
            <a:xfrm>
              <a:off x="0" y="-9525"/>
              <a:ext cx="1799190"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5" id="5"/>
          <p:cNvGrpSpPr/>
          <p:nvPr/>
        </p:nvGrpSpPr>
        <p:grpSpPr>
          <a:xfrm rot="0">
            <a:off x="13615326" y="3181555"/>
            <a:ext cx="12662874" cy="884798"/>
            <a:chOff x="0" y="0"/>
            <a:chExt cx="1825356" cy="127544"/>
          </a:xfrm>
        </p:grpSpPr>
        <p:sp>
          <p:nvSpPr>
            <p:cNvPr name="Freeform 6" id="6"/>
            <p:cNvSpPr/>
            <p:nvPr/>
          </p:nvSpPr>
          <p:spPr>
            <a:xfrm flipH="false" flipV="false" rot="0">
              <a:off x="0" y="0"/>
              <a:ext cx="1825356" cy="127544"/>
            </a:xfrm>
            <a:custGeom>
              <a:avLst/>
              <a:gdLst/>
              <a:ahLst/>
              <a:cxnLst/>
              <a:rect r="r" b="b" t="t" l="l"/>
              <a:pathLst>
                <a:path h="127544" w="1825356">
                  <a:moveTo>
                    <a:pt x="8936" y="0"/>
                  </a:moveTo>
                  <a:lnTo>
                    <a:pt x="1816420" y="0"/>
                  </a:lnTo>
                  <a:cubicBezTo>
                    <a:pt x="1818790" y="0"/>
                    <a:pt x="1821063" y="942"/>
                    <a:pt x="1822739" y="2617"/>
                  </a:cubicBezTo>
                  <a:cubicBezTo>
                    <a:pt x="1824415" y="4293"/>
                    <a:pt x="1825356" y="6566"/>
                    <a:pt x="1825356" y="8936"/>
                  </a:cubicBezTo>
                  <a:lnTo>
                    <a:pt x="1825356" y="118607"/>
                  </a:lnTo>
                  <a:cubicBezTo>
                    <a:pt x="1825356" y="120977"/>
                    <a:pt x="1824415" y="123250"/>
                    <a:pt x="1822739" y="124926"/>
                  </a:cubicBezTo>
                  <a:cubicBezTo>
                    <a:pt x="1821063" y="126602"/>
                    <a:pt x="1818790" y="127544"/>
                    <a:pt x="1816420" y="127544"/>
                  </a:cubicBezTo>
                  <a:lnTo>
                    <a:pt x="8936" y="127544"/>
                  </a:lnTo>
                  <a:cubicBezTo>
                    <a:pt x="6566" y="127544"/>
                    <a:pt x="4293" y="126602"/>
                    <a:pt x="2617" y="124926"/>
                  </a:cubicBezTo>
                  <a:cubicBezTo>
                    <a:pt x="942" y="123250"/>
                    <a:pt x="0" y="120977"/>
                    <a:pt x="0" y="118607"/>
                  </a:cubicBezTo>
                  <a:lnTo>
                    <a:pt x="0" y="8936"/>
                  </a:lnTo>
                  <a:cubicBezTo>
                    <a:pt x="0" y="6566"/>
                    <a:pt x="942" y="4293"/>
                    <a:pt x="2617" y="2617"/>
                  </a:cubicBezTo>
                  <a:cubicBezTo>
                    <a:pt x="4293" y="942"/>
                    <a:pt x="6566" y="0"/>
                    <a:pt x="8936" y="0"/>
                  </a:cubicBezTo>
                  <a:close/>
                </a:path>
              </a:pathLst>
            </a:custGeom>
            <a:solidFill>
              <a:srgbClr val="6CB62A"/>
            </a:solidFill>
            <a:ln cap="sq">
              <a:noFill/>
              <a:prstDash val="solid"/>
              <a:miter/>
            </a:ln>
          </p:spPr>
        </p:sp>
        <p:sp>
          <p:nvSpPr>
            <p:cNvPr name="TextBox 7" id="7"/>
            <p:cNvSpPr txBox="true"/>
            <p:nvPr/>
          </p:nvSpPr>
          <p:spPr>
            <a:xfrm>
              <a:off x="0" y="-9525"/>
              <a:ext cx="1825356"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8" id="8"/>
          <p:cNvGrpSpPr/>
          <p:nvPr/>
        </p:nvGrpSpPr>
        <p:grpSpPr>
          <a:xfrm rot="0">
            <a:off x="26626260" y="3181555"/>
            <a:ext cx="6091321" cy="884798"/>
            <a:chOff x="0" y="0"/>
            <a:chExt cx="878065" cy="127544"/>
          </a:xfrm>
        </p:grpSpPr>
        <p:sp>
          <p:nvSpPr>
            <p:cNvPr name="Freeform 9" id="9"/>
            <p:cNvSpPr/>
            <p:nvPr/>
          </p:nvSpPr>
          <p:spPr>
            <a:xfrm flipH="false" flipV="false" rot="0">
              <a:off x="0" y="0"/>
              <a:ext cx="878065" cy="127544"/>
            </a:xfrm>
            <a:custGeom>
              <a:avLst/>
              <a:gdLst/>
              <a:ahLst/>
              <a:cxnLst/>
              <a:rect r="r" b="b" t="t" l="l"/>
              <a:pathLst>
                <a:path h="127544" w="878065">
                  <a:moveTo>
                    <a:pt x="18577" y="0"/>
                  </a:moveTo>
                  <a:lnTo>
                    <a:pt x="859488" y="0"/>
                  </a:lnTo>
                  <a:cubicBezTo>
                    <a:pt x="864415" y="0"/>
                    <a:pt x="869140" y="1957"/>
                    <a:pt x="872624" y="5441"/>
                  </a:cubicBezTo>
                  <a:cubicBezTo>
                    <a:pt x="876108" y="8925"/>
                    <a:pt x="878065" y="13650"/>
                    <a:pt x="878065" y="18577"/>
                  </a:cubicBezTo>
                  <a:lnTo>
                    <a:pt x="878065" y="108966"/>
                  </a:lnTo>
                  <a:cubicBezTo>
                    <a:pt x="878065" y="113893"/>
                    <a:pt x="876108" y="118619"/>
                    <a:pt x="872624" y="122103"/>
                  </a:cubicBezTo>
                  <a:cubicBezTo>
                    <a:pt x="869140" y="125587"/>
                    <a:pt x="864415" y="127544"/>
                    <a:pt x="859488" y="127544"/>
                  </a:cubicBezTo>
                  <a:lnTo>
                    <a:pt x="18577" y="127544"/>
                  </a:lnTo>
                  <a:cubicBezTo>
                    <a:pt x="8317" y="127544"/>
                    <a:pt x="0" y="119226"/>
                    <a:pt x="0" y="108966"/>
                  </a:cubicBezTo>
                  <a:lnTo>
                    <a:pt x="0" y="18577"/>
                  </a:lnTo>
                  <a:cubicBezTo>
                    <a:pt x="0" y="13650"/>
                    <a:pt x="1957" y="8925"/>
                    <a:pt x="5441" y="5441"/>
                  </a:cubicBezTo>
                  <a:cubicBezTo>
                    <a:pt x="8925" y="1957"/>
                    <a:pt x="13650" y="0"/>
                    <a:pt x="18577" y="0"/>
                  </a:cubicBezTo>
                  <a:close/>
                </a:path>
              </a:pathLst>
            </a:custGeom>
            <a:solidFill>
              <a:srgbClr val="6CB62A"/>
            </a:solidFill>
            <a:ln cap="sq">
              <a:noFill/>
              <a:prstDash val="solid"/>
              <a:miter/>
            </a:ln>
          </p:spPr>
        </p:sp>
        <p:sp>
          <p:nvSpPr>
            <p:cNvPr name="TextBox 10" id="10"/>
            <p:cNvSpPr txBox="true"/>
            <p:nvPr/>
          </p:nvSpPr>
          <p:spPr>
            <a:xfrm>
              <a:off x="0" y="-9525"/>
              <a:ext cx="878065" cy="137069"/>
            </a:xfrm>
            <a:prstGeom prst="rect">
              <a:avLst/>
            </a:prstGeom>
          </p:spPr>
          <p:txBody>
            <a:bodyPr anchor="ctr" rtlCol="false" tIns="92816" lIns="92816" bIns="92816" rIns="92816"/>
            <a:lstStyle/>
            <a:p>
              <a:pPr algn="ctr" marL="0" indent="0" lvl="0">
                <a:lnSpc>
                  <a:spcPts val="3507"/>
                </a:lnSpc>
                <a:spcBef>
                  <a:spcPct val="0"/>
                </a:spcBef>
              </a:pPr>
            </a:p>
          </p:txBody>
        </p:sp>
      </p:grpSp>
      <p:grpSp>
        <p:nvGrpSpPr>
          <p:cNvPr name="Group 11" id="11"/>
          <p:cNvGrpSpPr/>
          <p:nvPr/>
        </p:nvGrpSpPr>
        <p:grpSpPr>
          <a:xfrm rot="0">
            <a:off x="7192253" y="4485838"/>
            <a:ext cx="6075014" cy="4756349"/>
            <a:chOff x="0" y="0"/>
            <a:chExt cx="875715" cy="685629"/>
          </a:xfrm>
        </p:grpSpPr>
        <p:sp>
          <p:nvSpPr>
            <p:cNvPr name="Freeform 12" id="12"/>
            <p:cNvSpPr/>
            <p:nvPr/>
          </p:nvSpPr>
          <p:spPr>
            <a:xfrm flipH="false" flipV="false" rot="0">
              <a:off x="0" y="0"/>
              <a:ext cx="875715" cy="685629"/>
            </a:xfrm>
            <a:custGeom>
              <a:avLst/>
              <a:gdLst/>
              <a:ahLst/>
              <a:cxnLst/>
              <a:rect r="r" b="b" t="t" l="l"/>
              <a:pathLst>
                <a:path h="685629" w="875715">
                  <a:moveTo>
                    <a:pt x="37255" y="0"/>
                  </a:moveTo>
                  <a:lnTo>
                    <a:pt x="838460" y="0"/>
                  </a:lnTo>
                  <a:cubicBezTo>
                    <a:pt x="848341" y="0"/>
                    <a:pt x="857816" y="3925"/>
                    <a:pt x="864803" y="10912"/>
                  </a:cubicBezTo>
                  <a:cubicBezTo>
                    <a:pt x="871790" y="17898"/>
                    <a:pt x="875715" y="27374"/>
                    <a:pt x="875715" y="37255"/>
                  </a:cubicBezTo>
                  <a:lnTo>
                    <a:pt x="875715" y="648374"/>
                  </a:lnTo>
                  <a:cubicBezTo>
                    <a:pt x="875715" y="658255"/>
                    <a:pt x="871790" y="667731"/>
                    <a:pt x="864803" y="674717"/>
                  </a:cubicBezTo>
                  <a:cubicBezTo>
                    <a:pt x="857816" y="681704"/>
                    <a:pt x="848341" y="685629"/>
                    <a:pt x="838460" y="685629"/>
                  </a:cubicBezTo>
                  <a:lnTo>
                    <a:pt x="37255" y="685629"/>
                  </a:lnTo>
                  <a:cubicBezTo>
                    <a:pt x="27374" y="685629"/>
                    <a:pt x="17898" y="681704"/>
                    <a:pt x="10912" y="674717"/>
                  </a:cubicBezTo>
                  <a:cubicBezTo>
                    <a:pt x="3925" y="667731"/>
                    <a:pt x="0" y="658255"/>
                    <a:pt x="0" y="648374"/>
                  </a:cubicBezTo>
                  <a:lnTo>
                    <a:pt x="0" y="37255"/>
                  </a:lnTo>
                  <a:cubicBezTo>
                    <a:pt x="0" y="27374"/>
                    <a:pt x="3925" y="17898"/>
                    <a:pt x="10912" y="10912"/>
                  </a:cubicBezTo>
                  <a:cubicBezTo>
                    <a:pt x="17898" y="3925"/>
                    <a:pt x="27374" y="0"/>
                    <a:pt x="37255" y="0"/>
                  </a:cubicBezTo>
                  <a:close/>
                </a:path>
              </a:pathLst>
            </a:custGeom>
            <a:solidFill>
              <a:srgbClr val="FFFFFF"/>
            </a:solidFill>
            <a:ln cap="rnd">
              <a:noFill/>
              <a:prstDash val="solid"/>
              <a:round/>
            </a:ln>
          </p:spPr>
        </p:sp>
        <p:sp>
          <p:nvSpPr>
            <p:cNvPr name="TextBox 13" id="13"/>
            <p:cNvSpPr txBox="true"/>
            <p:nvPr/>
          </p:nvSpPr>
          <p:spPr>
            <a:xfrm>
              <a:off x="0" y="-9525"/>
              <a:ext cx="875715" cy="695154"/>
            </a:xfrm>
            <a:prstGeom prst="rect">
              <a:avLst/>
            </a:prstGeom>
          </p:spPr>
          <p:txBody>
            <a:bodyPr anchor="ctr" rtlCol="false" tIns="92816" lIns="92816" bIns="92816" rIns="92816"/>
            <a:lstStyle/>
            <a:p>
              <a:pPr algn="l">
                <a:lnSpc>
                  <a:spcPts val="3507"/>
                </a:lnSpc>
                <a:spcBef>
                  <a:spcPct val="0"/>
                </a:spcBef>
              </a:pPr>
            </a:p>
          </p:txBody>
        </p:sp>
      </p:grpSp>
      <p:grpSp>
        <p:nvGrpSpPr>
          <p:cNvPr name="Group 14" id="14"/>
          <p:cNvGrpSpPr/>
          <p:nvPr/>
        </p:nvGrpSpPr>
        <p:grpSpPr>
          <a:xfrm rot="0">
            <a:off x="7190842" y="9684392"/>
            <a:ext cx="6075014" cy="4314143"/>
            <a:chOff x="0" y="0"/>
            <a:chExt cx="875715" cy="621885"/>
          </a:xfrm>
        </p:grpSpPr>
        <p:sp>
          <p:nvSpPr>
            <p:cNvPr name="Freeform 15" id="15"/>
            <p:cNvSpPr/>
            <p:nvPr/>
          </p:nvSpPr>
          <p:spPr>
            <a:xfrm flipH="false" flipV="false" rot="0">
              <a:off x="0" y="0"/>
              <a:ext cx="875715" cy="621885"/>
            </a:xfrm>
            <a:custGeom>
              <a:avLst/>
              <a:gdLst/>
              <a:ahLst/>
              <a:cxnLst/>
              <a:rect r="r" b="b" t="t" l="l"/>
              <a:pathLst>
                <a:path h="621885" w="875715">
                  <a:moveTo>
                    <a:pt x="37255" y="0"/>
                  </a:moveTo>
                  <a:lnTo>
                    <a:pt x="838460" y="0"/>
                  </a:lnTo>
                  <a:cubicBezTo>
                    <a:pt x="848341" y="0"/>
                    <a:pt x="857816" y="3925"/>
                    <a:pt x="864803" y="10912"/>
                  </a:cubicBezTo>
                  <a:cubicBezTo>
                    <a:pt x="871790" y="17898"/>
                    <a:pt x="875715" y="27374"/>
                    <a:pt x="875715" y="37255"/>
                  </a:cubicBezTo>
                  <a:lnTo>
                    <a:pt x="875715" y="584630"/>
                  </a:lnTo>
                  <a:cubicBezTo>
                    <a:pt x="875715" y="594511"/>
                    <a:pt x="871790" y="603987"/>
                    <a:pt x="864803" y="610973"/>
                  </a:cubicBezTo>
                  <a:cubicBezTo>
                    <a:pt x="857816" y="617960"/>
                    <a:pt x="848341" y="621885"/>
                    <a:pt x="838460" y="621885"/>
                  </a:cubicBezTo>
                  <a:lnTo>
                    <a:pt x="37255" y="621885"/>
                  </a:lnTo>
                  <a:cubicBezTo>
                    <a:pt x="27374" y="621885"/>
                    <a:pt x="17898" y="617960"/>
                    <a:pt x="10912" y="610973"/>
                  </a:cubicBezTo>
                  <a:cubicBezTo>
                    <a:pt x="3925" y="603987"/>
                    <a:pt x="0" y="594511"/>
                    <a:pt x="0" y="584630"/>
                  </a:cubicBezTo>
                  <a:lnTo>
                    <a:pt x="0" y="37255"/>
                  </a:lnTo>
                  <a:cubicBezTo>
                    <a:pt x="0" y="27374"/>
                    <a:pt x="3925" y="17898"/>
                    <a:pt x="10912" y="10912"/>
                  </a:cubicBezTo>
                  <a:cubicBezTo>
                    <a:pt x="17898" y="3925"/>
                    <a:pt x="27374" y="0"/>
                    <a:pt x="37255" y="0"/>
                  </a:cubicBezTo>
                  <a:close/>
                </a:path>
              </a:pathLst>
            </a:custGeom>
            <a:solidFill>
              <a:srgbClr val="FFFFFF"/>
            </a:solidFill>
            <a:ln cap="rnd">
              <a:noFill/>
              <a:prstDash val="solid"/>
              <a:round/>
            </a:ln>
          </p:spPr>
        </p:sp>
        <p:sp>
          <p:nvSpPr>
            <p:cNvPr name="TextBox 16" id="16"/>
            <p:cNvSpPr txBox="true"/>
            <p:nvPr/>
          </p:nvSpPr>
          <p:spPr>
            <a:xfrm>
              <a:off x="0" y="-9525"/>
              <a:ext cx="875715" cy="631410"/>
            </a:xfrm>
            <a:prstGeom prst="rect">
              <a:avLst/>
            </a:prstGeom>
          </p:spPr>
          <p:txBody>
            <a:bodyPr anchor="ctr" rtlCol="false" tIns="92816" lIns="92816" bIns="92816" rIns="92816"/>
            <a:lstStyle/>
            <a:p>
              <a:pPr algn="l">
                <a:lnSpc>
                  <a:spcPts val="3507"/>
                </a:lnSpc>
                <a:spcBef>
                  <a:spcPct val="0"/>
                </a:spcBef>
              </a:pPr>
            </a:p>
          </p:txBody>
        </p:sp>
      </p:grpSp>
      <p:grpSp>
        <p:nvGrpSpPr>
          <p:cNvPr name="Group 17" id="17"/>
          <p:cNvGrpSpPr/>
          <p:nvPr/>
        </p:nvGrpSpPr>
        <p:grpSpPr>
          <a:xfrm rot="0">
            <a:off x="19956537" y="10186109"/>
            <a:ext cx="6321664" cy="3812427"/>
            <a:chOff x="0" y="0"/>
            <a:chExt cx="911269" cy="549562"/>
          </a:xfrm>
        </p:grpSpPr>
        <p:sp>
          <p:nvSpPr>
            <p:cNvPr name="Freeform 18" id="18"/>
            <p:cNvSpPr/>
            <p:nvPr/>
          </p:nvSpPr>
          <p:spPr>
            <a:xfrm flipH="false" flipV="false" rot="0">
              <a:off x="0" y="0"/>
              <a:ext cx="911269" cy="549562"/>
            </a:xfrm>
            <a:custGeom>
              <a:avLst/>
              <a:gdLst/>
              <a:ahLst/>
              <a:cxnLst/>
              <a:rect r="r" b="b" t="t" l="l"/>
              <a:pathLst>
                <a:path h="549562" w="911269">
                  <a:moveTo>
                    <a:pt x="35801" y="0"/>
                  </a:moveTo>
                  <a:lnTo>
                    <a:pt x="875468" y="0"/>
                  </a:lnTo>
                  <a:cubicBezTo>
                    <a:pt x="895241" y="0"/>
                    <a:pt x="911269" y="16029"/>
                    <a:pt x="911269" y="35801"/>
                  </a:cubicBezTo>
                  <a:lnTo>
                    <a:pt x="911269" y="513761"/>
                  </a:lnTo>
                  <a:cubicBezTo>
                    <a:pt x="911269" y="533534"/>
                    <a:pt x="895241" y="549562"/>
                    <a:pt x="875468" y="549562"/>
                  </a:cubicBezTo>
                  <a:lnTo>
                    <a:pt x="35801" y="549562"/>
                  </a:lnTo>
                  <a:cubicBezTo>
                    <a:pt x="16029" y="549562"/>
                    <a:pt x="0" y="533534"/>
                    <a:pt x="0" y="513761"/>
                  </a:cubicBezTo>
                  <a:lnTo>
                    <a:pt x="0" y="35801"/>
                  </a:lnTo>
                  <a:cubicBezTo>
                    <a:pt x="0" y="16029"/>
                    <a:pt x="16029" y="0"/>
                    <a:pt x="35801" y="0"/>
                  </a:cubicBezTo>
                  <a:close/>
                </a:path>
              </a:pathLst>
            </a:custGeom>
            <a:solidFill>
              <a:srgbClr val="FFFFFF"/>
            </a:solidFill>
            <a:ln cap="rnd">
              <a:noFill/>
              <a:prstDash val="solid"/>
              <a:round/>
            </a:ln>
          </p:spPr>
        </p:sp>
        <p:sp>
          <p:nvSpPr>
            <p:cNvPr name="TextBox 19" id="19"/>
            <p:cNvSpPr txBox="true"/>
            <p:nvPr/>
          </p:nvSpPr>
          <p:spPr>
            <a:xfrm>
              <a:off x="0" y="-9525"/>
              <a:ext cx="911269" cy="559087"/>
            </a:xfrm>
            <a:prstGeom prst="rect">
              <a:avLst/>
            </a:prstGeom>
          </p:spPr>
          <p:txBody>
            <a:bodyPr anchor="ctr" rtlCol="false" tIns="92816" lIns="92816" bIns="92816" rIns="92816"/>
            <a:lstStyle/>
            <a:p>
              <a:pPr algn="l">
                <a:lnSpc>
                  <a:spcPts val="3507"/>
                </a:lnSpc>
              </a:pPr>
            </a:p>
            <a:p>
              <a:pPr algn="l">
                <a:lnSpc>
                  <a:spcPts val="3507"/>
                </a:lnSpc>
              </a:pPr>
            </a:p>
            <a:p>
              <a:pPr algn="l" marL="0" indent="0" lvl="0">
                <a:lnSpc>
                  <a:spcPts val="3507"/>
                </a:lnSpc>
                <a:spcBef>
                  <a:spcPct val="0"/>
                </a:spcBef>
              </a:pPr>
            </a:p>
          </p:txBody>
        </p:sp>
      </p:grpSp>
      <p:grpSp>
        <p:nvGrpSpPr>
          <p:cNvPr name="Group 20" id="20"/>
          <p:cNvGrpSpPr/>
          <p:nvPr/>
        </p:nvGrpSpPr>
        <p:grpSpPr>
          <a:xfrm rot="0">
            <a:off x="13615326" y="4475928"/>
            <a:ext cx="5993151" cy="9522608"/>
            <a:chOff x="0" y="0"/>
            <a:chExt cx="863914" cy="1372686"/>
          </a:xfrm>
        </p:grpSpPr>
        <p:sp>
          <p:nvSpPr>
            <p:cNvPr name="Freeform 21" id="21"/>
            <p:cNvSpPr/>
            <p:nvPr/>
          </p:nvSpPr>
          <p:spPr>
            <a:xfrm flipH="false" flipV="false" rot="0">
              <a:off x="0" y="0"/>
              <a:ext cx="863914" cy="1372686"/>
            </a:xfrm>
            <a:custGeom>
              <a:avLst/>
              <a:gdLst/>
              <a:ahLst/>
              <a:cxnLst/>
              <a:rect r="r" b="b" t="t" l="l"/>
              <a:pathLst>
                <a:path h="1372686" w="863914">
                  <a:moveTo>
                    <a:pt x="37763" y="0"/>
                  </a:moveTo>
                  <a:lnTo>
                    <a:pt x="826151" y="0"/>
                  </a:lnTo>
                  <a:cubicBezTo>
                    <a:pt x="836166" y="0"/>
                    <a:pt x="845771" y="3979"/>
                    <a:pt x="852853" y="11061"/>
                  </a:cubicBezTo>
                  <a:cubicBezTo>
                    <a:pt x="859935" y="18143"/>
                    <a:pt x="863914" y="27748"/>
                    <a:pt x="863914" y="37763"/>
                  </a:cubicBezTo>
                  <a:lnTo>
                    <a:pt x="863914" y="1334923"/>
                  </a:lnTo>
                  <a:cubicBezTo>
                    <a:pt x="863914" y="1355779"/>
                    <a:pt x="847007" y="1372686"/>
                    <a:pt x="826151" y="1372686"/>
                  </a:cubicBezTo>
                  <a:lnTo>
                    <a:pt x="37763" y="1372686"/>
                  </a:lnTo>
                  <a:cubicBezTo>
                    <a:pt x="16907" y="1372686"/>
                    <a:pt x="0" y="1355779"/>
                    <a:pt x="0" y="1334923"/>
                  </a:cubicBezTo>
                  <a:lnTo>
                    <a:pt x="0" y="37763"/>
                  </a:lnTo>
                  <a:cubicBezTo>
                    <a:pt x="0" y="16907"/>
                    <a:pt x="16907" y="0"/>
                    <a:pt x="37763" y="0"/>
                  </a:cubicBezTo>
                  <a:close/>
                </a:path>
              </a:pathLst>
            </a:custGeom>
            <a:solidFill>
              <a:srgbClr val="FFFFFF"/>
            </a:solidFill>
            <a:ln cap="rnd">
              <a:noFill/>
              <a:prstDash val="solid"/>
              <a:round/>
            </a:ln>
          </p:spPr>
        </p:sp>
        <p:sp>
          <p:nvSpPr>
            <p:cNvPr name="TextBox 22" id="22"/>
            <p:cNvSpPr txBox="true"/>
            <p:nvPr/>
          </p:nvSpPr>
          <p:spPr>
            <a:xfrm>
              <a:off x="0" y="-9525"/>
              <a:ext cx="863914" cy="1382211"/>
            </a:xfrm>
            <a:prstGeom prst="rect">
              <a:avLst/>
            </a:prstGeom>
          </p:spPr>
          <p:txBody>
            <a:bodyPr anchor="ctr" rtlCol="false" tIns="92816" lIns="92816" bIns="92816" rIns="92816"/>
            <a:lstStyle/>
            <a:p>
              <a:pPr algn="l">
                <a:lnSpc>
                  <a:spcPts val="3507"/>
                </a:lnSpc>
              </a:pPr>
            </a:p>
            <a:p>
              <a:pPr algn="l">
                <a:lnSpc>
                  <a:spcPts val="3507"/>
                </a:lnSpc>
                <a:spcBef>
                  <a:spcPct val="0"/>
                </a:spcBef>
              </a:pPr>
            </a:p>
          </p:txBody>
        </p:sp>
      </p:grpSp>
      <p:grpSp>
        <p:nvGrpSpPr>
          <p:cNvPr name="Group 23" id="23"/>
          <p:cNvGrpSpPr/>
          <p:nvPr/>
        </p:nvGrpSpPr>
        <p:grpSpPr>
          <a:xfrm rot="0">
            <a:off x="696119" y="14560510"/>
            <a:ext cx="15915783" cy="4283785"/>
            <a:chOff x="0" y="0"/>
            <a:chExt cx="2294264" cy="617509"/>
          </a:xfrm>
        </p:grpSpPr>
        <p:sp>
          <p:nvSpPr>
            <p:cNvPr name="Freeform 24" id="24"/>
            <p:cNvSpPr/>
            <p:nvPr/>
          </p:nvSpPr>
          <p:spPr>
            <a:xfrm flipH="false" flipV="false" rot="0">
              <a:off x="0" y="0"/>
              <a:ext cx="2294264" cy="617509"/>
            </a:xfrm>
            <a:custGeom>
              <a:avLst/>
              <a:gdLst/>
              <a:ahLst/>
              <a:cxnLst/>
              <a:rect r="r" b="b" t="t" l="l"/>
              <a:pathLst>
                <a:path h="617509" w="2294264">
                  <a:moveTo>
                    <a:pt x="14220" y="0"/>
                  </a:moveTo>
                  <a:lnTo>
                    <a:pt x="2280044" y="0"/>
                  </a:lnTo>
                  <a:cubicBezTo>
                    <a:pt x="2283815" y="0"/>
                    <a:pt x="2287432" y="1498"/>
                    <a:pt x="2290099" y="4165"/>
                  </a:cubicBezTo>
                  <a:cubicBezTo>
                    <a:pt x="2292766" y="6832"/>
                    <a:pt x="2294264" y="10449"/>
                    <a:pt x="2294264" y="14220"/>
                  </a:cubicBezTo>
                  <a:lnTo>
                    <a:pt x="2294264" y="603289"/>
                  </a:lnTo>
                  <a:cubicBezTo>
                    <a:pt x="2294264" y="607060"/>
                    <a:pt x="2292766" y="610677"/>
                    <a:pt x="2290099" y="613344"/>
                  </a:cubicBezTo>
                  <a:cubicBezTo>
                    <a:pt x="2287432" y="616011"/>
                    <a:pt x="2283815" y="617509"/>
                    <a:pt x="2280044" y="617509"/>
                  </a:cubicBezTo>
                  <a:lnTo>
                    <a:pt x="14220" y="617509"/>
                  </a:lnTo>
                  <a:cubicBezTo>
                    <a:pt x="10449" y="617509"/>
                    <a:pt x="6832" y="616011"/>
                    <a:pt x="4165" y="613344"/>
                  </a:cubicBezTo>
                  <a:cubicBezTo>
                    <a:pt x="1498" y="610677"/>
                    <a:pt x="0" y="607060"/>
                    <a:pt x="0" y="603289"/>
                  </a:cubicBezTo>
                  <a:lnTo>
                    <a:pt x="0" y="14220"/>
                  </a:lnTo>
                  <a:cubicBezTo>
                    <a:pt x="0" y="10449"/>
                    <a:pt x="1498" y="6832"/>
                    <a:pt x="4165" y="4165"/>
                  </a:cubicBezTo>
                  <a:cubicBezTo>
                    <a:pt x="6832" y="1498"/>
                    <a:pt x="10449" y="0"/>
                    <a:pt x="14220" y="0"/>
                  </a:cubicBezTo>
                  <a:close/>
                </a:path>
              </a:pathLst>
            </a:custGeom>
            <a:solidFill>
              <a:srgbClr val="FFFFFF"/>
            </a:solidFill>
            <a:ln cap="rnd">
              <a:noFill/>
              <a:prstDash val="solid"/>
              <a:round/>
            </a:ln>
          </p:spPr>
        </p:sp>
        <p:sp>
          <p:nvSpPr>
            <p:cNvPr name="TextBox 25" id="25"/>
            <p:cNvSpPr txBox="true"/>
            <p:nvPr/>
          </p:nvSpPr>
          <p:spPr>
            <a:xfrm>
              <a:off x="0" y="-9525"/>
              <a:ext cx="2294264" cy="627034"/>
            </a:xfrm>
            <a:prstGeom prst="rect">
              <a:avLst/>
            </a:prstGeom>
          </p:spPr>
          <p:txBody>
            <a:bodyPr anchor="ctr" rtlCol="false" tIns="92816" lIns="92816" bIns="92816" rIns="92816"/>
            <a:lstStyle/>
            <a:p>
              <a:pPr algn="l">
                <a:lnSpc>
                  <a:spcPts val="3507"/>
                </a:lnSpc>
              </a:pPr>
            </a:p>
            <a:p>
              <a:pPr algn="l">
                <a:lnSpc>
                  <a:spcPts val="3507"/>
                </a:lnSpc>
                <a:spcBef>
                  <a:spcPct val="0"/>
                </a:spcBef>
              </a:pPr>
            </a:p>
          </p:txBody>
        </p:sp>
      </p:grpSp>
      <p:grpSp>
        <p:nvGrpSpPr>
          <p:cNvPr name="Group 26" id="26"/>
          <p:cNvGrpSpPr/>
          <p:nvPr/>
        </p:nvGrpSpPr>
        <p:grpSpPr>
          <a:xfrm rot="0">
            <a:off x="19955882" y="4485838"/>
            <a:ext cx="6322299" cy="5289422"/>
            <a:chOff x="0" y="0"/>
            <a:chExt cx="911361" cy="762471"/>
          </a:xfrm>
        </p:grpSpPr>
        <p:sp>
          <p:nvSpPr>
            <p:cNvPr name="Freeform 27" id="27"/>
            <p:cNvSpPr/>
            <p:nvPr/>
          </p:nvSpPr>
          <p:spPr>
            <a:xfrm flipH="false" flipV="false" rot="0">
              <a:off x="0" y="0"/>
              <a:ext cx="911361" cy="762471"/>
            </a:xfrm>
            <a:custGeom>
              <a:avLst/>
              <a:gdLst/>
              <a:ahLst/>
              <a:cxnLst/>
              <a:rect r="r" b="b" t="t" l="l"/>
              <a:pathLst>
                <a:path h="762471" w="911361">
                  <a:moveTo>
                    <a:pt x="35797" y="0"/>
                  </a:moveTo>
                  <a:lnTo>
                    <a:pt x="875563" y="0"/>
                  </a:lnTo>
                  <a:cubicBezTo>
                    <a:pt x="885058" y="0"/>
                    <a:pt x="894163" y="3772"/>
                    <a:pt x="900876" y="10485"/>
                  </a:cubicBezTo>
                  <a:cubicBezTo>
                    <a:pt x="907589" y="17198"/>
                    <a:pt x="911361" y="26303"/>
                    <a:pt x="911361" y="35797"/>
                  </a:cubicBezTo>
                  <a:lnTo>
                    <a:pt x="911361" y="726674"/>
                  </a:lnTo>
                  <a:cubicBezTo>
                    <a:pt x="911361" y="736168"/>
                    <a:pt x="907589" y="745273"/>
                    <a:pt x="900876" y="751987"/>
                  </a:cubicBezTo>
                  <a:cubicBezTo>
                    <a:pt x="894163" y="758700"/>
                    <a:pt x="885058" y="762471"/>
                    <a:pt x="875563" y="762471"/>
                  </a:cubicBezTo>
                  <a:lnTo>
                    <a:pt x="35797" y="762471"/>
                  </a:lnTo>
                  <a:cubicBezTo>
                    <a:pt x="26303" y="762471"/>
                    <a:pt x="17198" y="758700"/>
                    <a:pt x="10485" y="751987"/>
                  </a:cubicBezTo>
                  <a:cubicBezTo>
                    <a:pt x="3772" y="745273"/>
                    <a:pt x="0" y="736168"/>
                    <a:pt x="0" y="726674"/>
                  </a:cubicBezTo>
                  <a:lnTo>
                    <a:pt x="0" y="35797"/>
                  </a:lnTo>
                  <a:cubicBezTo>
                    <a:pt x="0" y="26303"/>
                    <a:pt x="3772" y="17198"/>
                    <a:pt x="10485" y="10485"/>
                  </a:cubicBezTo>
                  <a:cubicBezTo>
                    <a:pt x="17198" y="3772"/>
                    <a:pt x="26303" y="0"/>
                    <a:pt x="35797" y="0"/>
                  </a:cubicBezTo>
                  <a:close/>
                </a:path>
              </a:pathLst>
            </a:custGeom>
            <a:solidFill>
              <a:srgbClr val="FFFFFF"/>
            </a:solidFill>
            <a:ln cap="rnd">
              <a:noFill/>
              <a:prstDash val="solid"/>
              <a:round/>
            </a:ln>
          </p:spPr>
        </p:sp>
        <p:sp>
          <p:nvSpPr>
            <p:cNvPr name="TextBox 28" id="28"/>
            <p:cNvSpPr txBox="true"/>
            <p:nvPr/>
          </p:nvSpPr>
          <p:spPr>
            <a:xfrm>
              <a:off x="0" y="-9525"/>
              <a:ext cx="911361" cy="771996"/>
            </a:xfrm>
            <a:prstGeom prst="rect">
              <a:avLst/>
            </a:prstGeom>
          </p:spPr>
          <p:txBody>
            <a:bodyPr anchor="ctr" rtlCol="false" tIns="92816" lIns="92816" bIns="92816" rIns="92816"/>
            <a:lstStyle/>
            <a:p>
              <a:pPr algn="l">
                <a:lnSpc>
                  <a:spcPts val="3507"/>
                </a:lnSpc>
              </a:pPr>
            </a:p>
            <a:p>
              <a:pPr algn="l">
                <a:lnSpc>
                  <a:spcPts val="3507"/>
                </a:lnSpc>
              </a:pPr>
            </a:p>
            <a:p>
              <a:pPr algn="l">
                <a:lnSpc>
                  <a:spcPts val="3507"/>
                </a:lnSpc>
                <a:spcBef>
                  <a:spcPct val="0"/>
                </a:spcBef>
              </a:pPr>
            </a:p>
          </p:txBody>
        </p:sp>
      </p:grpSp>
      <p:grpSp>
        <p:nvGrpSpPr>
          <p:cNvPr name="Group 29" id="29"/>
          <p:cNvGrpSpPr/>
          <p:nvPr/>
        </p:nvGrpSpPr>
        <p:grpSpPr>
          <a:xfrm rot="0">
            <a:off x="26626260" y="4485838"/>
            <a:ext cx="6091321" cy="9512697"/>
            <a:chOff x="0" y="0"/>
            <a:chExt cx="878065" cy="1371257"/>
          </a:xfrm>
        </p:grpSpPr>
        <p:sp>
          <p:nvSpPr>
            <p:cNvPr name="Freeform 30" id="30"/>
            <p:cNvSpPr/>
            <p:nvPr/>
          </p:nvSpPr>
          <p:spPr>
            <a:xfrm flipH="false" flipV="false" rot="0">
              <a:off x="0" y="0"/>
              <a:ext cx="878065" cy="1371257"/>
            </a:xfrm>
            <a:custGeom>
              <a:avLst/>
              <a:gdLst/>
              <a:ahLst/>
              <a:cxnLst/>
              <a:rect r="r" b="b" t="t" l="l"/>
              <a:pathLst>
                <a:path h="1371257" w="878065">
                  <a:moveTo>
                    <a:pt x="37155" y="0"/>
                  </a:moveTo>
                  <a:lnTo>
                    <a:pt x="840910" y="0"/>
                  </a:lnTo>
                  <a:cubicBezTo>
                    <a:pt x="850765" y="0"/>
                    <a:pt x="860215" y="3915"/>
                    <a:pt x="867183" y="10882"/>
                  </a:cubicBezTo>
                  <a:cubicBezTo>
                    <a:pt x="874151" y="17850"/>
                    <a:pt x="878065" y="27301"/>
                    <a:pt x="878065" y="37155"/>
                  </a:cubicBezTo>
                  <a:lnTo>
                    <a:pt x="878065" y="1334103"/>
                  </a:lnTo>
                  <a:cubicBezTo>
                    <a:pt x="878065" y="1354623"/>
                    <a:pt x="861430" y="1371257"/>
                    <a:pt x="840910" y="1371257"/>
                  </a:cubicBezTo>
                  <a:lnTo>
                    <a:pt x="37155" y="1371257"/>
                  </a:lnTo>
                  <a:cubicBezTo>
                    <a:pt x="27301" y="1371257"/>
                    <a:pt x="17850" y="1367343"/>
                    <a:pt x="10882" y="1360375"/>
                  </a:cubicBezTo>
                  <a:cubicBezTo>
                    <a:pt x="3915" y="1353407"/>
                    <a:pt x="0" y="1343957"/>
                    <a:pt x="0" y="1334103"/>
                  </a:cubicBezTo>
                  <a:lnTo>
                    <a:pt x="0" y="37155"/>
                  </a:lnTo>
                  <a:cubicBezTo>
                    <a:pt x="0" y="27301"/>
                    <a:pt x="3915" y="17850"/>
                    <a:pt x="10882" y="10882"/>
                  </a:cubicBezTo>
                  <a:cubicBezTo>
                    <a:pt x="17850" y="3915"/>
                    <a:pt x="27301" y="0"/>
                    <a:pt x="37155" y="0"/>
                  </a:cubicBezTo>
                  <a:close/>
                </a:path>
              </a:pathLst>
            </a:custGeom>
            <a:solidFill>
              <a:srgbClr val="FFFFFF"/>
            </a:solidFill>
            <a:ln cap="rnd">
              <a:noFill/>
              <a:prstDash val="solid"/>
              <a:round/>
            </a:ln>
          </p:spPr>
        </p:sp>
        <p:sp>
          <p:nvSpPr>
            <p:cNvPr name="TextBox 31" id="31"/>
            <p:cNvSpPr txBox="true"/>
            <p:nvPr/>
          </p:nvSpPr>
          <p:spPr>
            <a:xfrm>
              <a:off x="0" y="-9525"/>
              <a:ext cx="878065" cy="1380782"/>
            </a:xfrm>
            <a:prstGeom prst="rect">
              <a:avLst/>
            </a:prstGeom>
          </p:spPr>
          <p:txBody>
            <a:bodyPr anchor="t" rtlCol="false" tIns="92816" lIns="92816" bIns="92816" rIns="92816"/>
            <a:lstStyle/>
            <a:p>
              <a:pPr algn="l">
                <a:lnSpc>
                  <a:spcPts val="3507"/>
                </a:lnSpc>
              </a:pPr>
            </a:p>
            <a:p>
              <a:pPr algn="l">
                <a:lnSpc>
                  <a:spcPts val="3507"/>
                </a:lnSpc>
              </a:pPr>
            </a:p>
            <a:p>
              <a:pPr algn="l">
                <a:lnSpc>
                  <a:spcPts val="3507"/>
                </a:lnSpc>
              </a:pPr>
            </a:p>
            <a:p>
              <a:pPr algn="l">
                <a:lnSpc>
                  <a:spcPts val="3507"/>
                </a:lnSpc>
                <a:spcBef>
                  <a:spcPct val="0"/>
                </a:spcBef>
              </a:pPr>
            </a:p>
          </p:txBody>
        </p:sp>
      </p:grpSp>
      <p:grpSp>
        <p:nvGrpSpPr>
          <p:cNvPr name="Group 32" id="32"/>
          <p:cNvGrpSpPr/>
          <p:nvPr/>
        </p:nvGrpSpPr>
        <p:grpSpPr>
          <a:xfrm rot="0">
            <a:off x="696119" y="4485838"/>
            <a:ext cx="6145252" cy="9512697"/>
            <a:chOff x="0" y="0"/>
            <a:chExt cx="885840" cy="1371257"/>
          </a:xfrm>
        </p:grpSpPr>
        <p:sp>
          <p:nvSpPr>
            <p:cNvPr name="Freeform 33" id="33"/>
            <p:cNvSpPr/>
            <p:nvPr/>
          </p:nvSpPr>
          <p:spPr>
            <a:xfrm flipH="false" flipV="false" rot="0">
              <a:off x="0" y="0"/>
              <a:ext cx="885840" cy="1371257"/>
            </a:xfrm>
            <a:custGeom>
              <a:avLst/>
              <a:gdLst/>
              <a:ahLst/>
              <a:cxnLst/>
              <a:rect r="r" b="b" t="t" l="l"/>
              <a:pathLst>
                <a:path h="1371257" w="885840">
                  <a:moveTo>
                    <a:pt x="36829" y="0"/>
                  </a:moveTo>
                  <a:lnTo>
                    <a:pt x="849011" y="0"/>
                  </a:lnTo>
                  <a:cubicBezTo>
                    <a:pt x="858778" y="0"/>
                    <a:pt x="868146" y="3880"/>
                    <a:pt x="875053" y="10787"/>
                  </a:cubicBezTo>
                  <a:cubicBezTo>
                    <a:pt x="881959" y="17694"/>
                    <a:pt x="885840" y="27061"/>
                    <a:pt x="885840" y="36829"/>
                  </a:cubicBezTo>
                  <a:lnTo>
                    <a:pt x="885840" y="1334429"/>
                  </a:lnTo>
                  <a:cubicBezTo>
                    <a:pt x="885840" y="1354769"/>
                    <a:pt x="869351" y="1371257"/>
                    <a:pt x="849011" y="1371257"/>
                  </a:cubicBezTo>
                  <a:lnTo>
                    <a:pt x="36829" y="1371257"/>
                  </a:lnTo>
                  <a:cubicBezTo>
                    <a:pt x="27061" y="1371257"/>
                    <a:pt x="17694" y="1367377"/>
                    <a:pt x="10787" y="1360471"/>
                  </a:cubicBezTo>
                  <a:cubicBezTo>
                    <a:pt x="3880" y="1353564"/>
                    <a:pt x="0" y="1344196"/>
                    <a:pt x="0" y="1334429"/>
                  </a:cubicBezTo>
                  <a:lnTo>
                    <a:pt x="0" y="36829"/>
                  </a:lnTo>
                  <a:cubicBezTo>
                    <a:pt x="0" y="16489"/>
                    <a:pt x="16489" y="0"/>
                    <a:pt x="36829" y="0"/>
                  </a:cubicBezTo>
                  <a:close/>
                </a:path>
              </a:pathLst>
            </a:custGeom>
            <a:solidFill>
              <a:srgbClr val="FFFFFF"/>
            </a:solidFill>
          </p:spPr>
        </p:sp>
        <p:sp>
          <p:nvSpPr>
            <p:cNvPr name="TextBox 34" id="34"/>
            <p:cNvSpPr txBox="true"/>
            <p:nvPr/>
          </p:nvSpPr>
          <p:spPr>
            <a:xfrm>
              <a:off x="0" y="-9525"/>
              <a:ext cx="885840" cy="1380782"/>
            </a:xfrm>
            <a:prstGeom prst="rect">
              <a:avLst/>
            </a:prstGeom>
          </p:spPr>
          <p:txBody>
            <a:bodyPr anchor="t" rtlCol="false" tIns="92816" lIns="92816" bIns="92816" rIns="92816"/>
            <a:lstStyle/>
            <a:p>
              <a:pPr algn="l">
                <a:lnSpc>
                  <a:spcPts val="3507"/>
                </a:lnSpc>
              </a:pPr>
            </a:p>
            <a:p>
              <a:pPr algn="l">
                <a:lnSpc>
                  <a:spcPts val="3507"/>
                </a:lnSpc>
              </a:pPr>
            </a:p>
            <a:p>
              <a:pPr algn="l">
                <a:lnSpc>
                  <a:spcPts val="3507"/>
                </a:lnSpc>
              </a:pPr>
            </a:p>
            <a:p>
              <a:pPr algn="l">
                <a:lnSpc>
                  <a:spcPts val="3507"/>
                </a:lnSpc>
              </a:pPr>
            </a:p>
          </p:txBody>
        </p:sp>
      </p:grpSp>
      <p:grpSp>
        <p:nvGrpSpPr>
          <p:cNvPr name="Group 35" id="35"/>
          <p:cNvGrpSpPr/>
          <p:nvPr/>
        </p:nvGrpSpPr>
        <p:grpSpPr>
          <a:xfrm rot="0">
            <a:off x="16793865" y="14574500"/>
            <a:ext cx="15923716" cy="4269796"/>
            <a:chOff x="0" y="0"/>
            <a:chExt cx="2295407" cy="615492"/>
          </a:xfrm>
        </p:grpSpPr>
        <p:sp>
          <p:nvSpPr>
            <p:cNvPr name="Freeform 36" id="36"/>
            <p:cNvSpPr/>
            <p:nvPr/>
          </p:nvSpPr>
          <p:spPr>
            <a:xfrm flipH="false" flipV="false" rot="0">
              <a:off x="0" y="0"/>
              <a:ext cx="2295407" cy="615492"/>
            </a:xfrm>
            <a:custGeom>
              <a:avLst/>
              <a:gdLst/>
              <a:ahLst/>
              <a:cxnLst/>
              <a:rect r="r" b="b" t="t" l="l"/>
              <a:pathLst>
                <a:path h="615492" w="2295407">
                  <a:moveTo>
                    <a:pt x="14213" y="0"/>
                  </a:moveTo>
                  <a:lnTo>
                    <a:pt x="2281194" y="0"/>
                  </a:lnTo>
                  <a:cubicBezTo>
                    <a:pt x="2284964" y="0"/>
                    <a:pt x="2288579" y="1497"/>
                    <a:pt x="2291244" y="4163"/>
                  </a:cubicBezTo>
                  <a:cubicBezTo>
                    <a:pt x="2293910" y="6828"/>
                    <a:pt x="2295407" y="10443"/>
                    <a:pt x="2295407" y="14213"/>
                  </a:cubicBezTo>
                  <a:lnTo>
                    <a:pt x="2295407" y="601279"/>
                  </a:lnTo>
                  <a:cubicBezTo>
                    <a:pt x="2295407" y="605049"/>
                    <a:pt x="2293910" y="608664"/>
                    <a:pt x="2291244" y="611329"/>
                  </a:cubicBezTo>
                  <a:cubicBezTo>
                    <a:pt x="2288579" y="613995"/>
                    <a:pt x="2284964" y="615492"/>
                    <a:pt x="2281194" y="615492"/>
                  </a:cubicBezTo>
                  <a:lnTo>
                    <a:pt x="14213" y="615492"/>
                  </a:lnTo>
                  <a:cubicBezTo>
                    <a:pt x="10443" y="615492"/>
                    <a:pt x="6828" y="613995"/>
                    <a:pt x="4163" y="611329"/>
                  </a:cubicBezTo>
                  <a:cubicBezTo>
                    <a:pt x="1497" y="608664"/>
                    <a:pt x="0" y="605049"/>
                    <a:pt x="0" y="601279"/>
                  </a:cubicBezTo>
                  <a:lnTo>
                    <a:pt x="0" y="14213"/>
                  </a:lnTo>
                  <a:cubicBezTo>
                    <a:pt x="0" y="10443"/>
                    <a:pt x="1497" y="6828"/>
                    <a:pt x="4163" y="4163"/>
                  </a:cubicBezTo>
                  <a:cubicBezTo>
                    <a:pt x="6828" y="1497"/>
                    <a:pt x="10443" y="0"/>
                    <a:pt x="14213" y="0"/>
                  </a:cubicBezTo>
                  <a:close/>
                </a:path>
              </a:pathLst>
            </a:custGeom>
            <a:solidFill>
              <a:srgbClr val="FFFFFF"/>
            </a:solidFill>
            <a:ln cap="rnd">
              <a:noFill/>
              <a:prstDash val="solid"/>
              <a:round/>
            </a:ln>
          </p:spPr>
        </p:sp>
        <p:sp>
          <p:nvSpPr>
            <p:cNvPr name="TextBox 37" id="37"/>
            <p:cNvSpPr txBox="true"/>
            <p:nvPr/>
          </p:nvSpPr>
          <p:spPr>
            <a:xfrm>
              <a:off x="0" y="-9525"/>
              <a:ext cx="2295407" cy="625017"/>
            </a:xfrm>
            <a:prstGeom prst="rect">
              <a:avLst/>
            </a:prstGeom>
          </p:spPr>
          <p:txBody>
            <a:bodyPr anchor="ctr" rtlCol="false" tIns="92816" lIns="92816" bIns="92816" rIns="92816"/>
            <a:lstStyle/>
            <a:p>
              <a:pPr algn="l">
                <a:lnSpc>
                  <a:spcPts val="3507"/>
                </a:lnSpc>
              </a:pPr>
            </a:p>
            <a:p>
              <a:pPr algn="l" marL="0" indent="0" lvl="0">
                <a:lnSpc>
                  <a:spcPts val="3507"/>
                </a:lnSpc>
                <a:spcBef>
                  <a:spcPct val="0"/>
                </a:spcBef>
              </a:pPr>
            </a:p>
          </p:txBody>
        </p:sp>
      </p:grpSp>
      <p:sp>
        <p:nvSpPr>
          <p:cNvPr name="Freeform 38" id="38"/>
          <p:cNvSpPr/>
          <p:nvPr/>
        </p:nvSpPr>
        <p:spPr>
          <a:xfrm flipH="false" flipV="false" rot="0">
            <a:off x="13751157" y="4883998"/>
            <a:ext cx="647559" cy="642702"/>
          </a:xfrm>
          <a:custGeom>
            <a:avLst/>
            <a:gdLst/>
            <a:ahLst/>
            <a:cxnLst/>
            <a:rect r="r" b="b" t="t" l="l"/>
            <a:pathLst>
              <a:path h="642702" w="647559">
                <a:moveTo>
                  <a:pt x="0" y="0"/>
                </a:moveTo>
                <a:lnTo>
                  <a:pt x="647559" y="0"/>
                </a:lnTo>
                <a:lnTo>
                  <a:pt x="647559" y="642702"/>
                </a:lnTo>
                <a:lnTo>
                  <a:pt x="0" y="64270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9" id="39"/>
          <p:cNvSpPr/>
          <p:nvPr/>
        </p:nvSpPr>
        <p:spPr>
          <a:xfrm flipH="false" flipV="false" rot="0">
            <a:off x="7313719" y="9985892"/>
            <a:ext cx="660868" cy="658389"/>
          </a:xfrm>
          <a:custGeom>
            <a:avLst/>
            <a:gdLst/>
            <a:ahLst/>
            <a:cxnLst/>
            <a:rect r="r" b="b" t="t" l="l"/>
            <a:pathLst>
              <a:path h="658389" w="660868">
                <a:moveTo>
                  <a:pt x="0" y="0"/>
                </a:moveTo>
                <a:lnTo>
                  <a:pt x="660867" y="0"/>
                </a:lnTo>
                <a:lnTo>
                  <a:pt x="660867" y="658389"/>
                </a:lnTo>
                <a:lnTo>
                  <a:pt x="0" y="65838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0" id="40"/>
          <p:cNvSpPr/>
          <p:nvPr/>
        </p:nvSpPr>
        <p:spPr>
          <a:xfrm flipH="false" flipV="false" rot="0">
            <a:off x="20064716" y="10391938"/>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41" id="41"/>
          <p:cNvSpPr/>
          <p:nvPr/>
        </p:nvSpPr>
        <p:spPr>
          <a:xfrm flipH="false" flipV="false" rot="0">
            <a:off x="785911" y="4879141"/>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42" id="42"/>
          <p:cNvSpPr/>
          <p:nvPr/>
        </p:nvSpPr>
        <p:spPr>
          <a:xfrm flipH="false" flipV="false" rot="0">
            <a:off x="20095761" y="4915940"/>
            <a:ext cx="620275" cy="632934"/>
          </a:xfrm>
          <a:custGeom>
            <a:avLst/>
            <a:gdLst/>
            <a:ahLst/>
            <a:cxnLst/>
            <a:rect r="r" b="b" t="t" l="l"/>
            <a:pathLst>
              <a:path h="632934" w="620275">
                <a:moveTo>
                  <a:pt x="0" y="0"/>
                </a:moveTo>
                <a:lnTo>
                  <a:pt x="620275" y="0"/>
                </a:lnTo>
                <a:lnTo>
                  <a:pt x="620275" y="632933"/>
                </a:lnTo>
                <a:lnTo>
                  <a:pt x="0" y="632933"/>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43" id="43"/>
          <p:cNvSpPr/>
          <p:nvPr/>
        </p:nvSpPr>
        <p:spPr>
          <a:xfrm flipH="false" flipV="false" rot="0">
            <a:off x="16964801" y="14859651"/>
            <a:ext cx="647559" cy="634608"/>
          </a:xfrm>
          <a:custGeom>
            <a:avLst/>
            <a:gdLst/>
            <a:ahLst/>
            <a:cxnLst/>
            <a:rect r="r" b="b" t="t" l="l"/>
            <a:pathLst>
              <a:path h="634608" w="647559">
                <a:moveTo>
                  <a:pt x="0" y="0"/>
                </a:moveTo>
                <a:lnTo>
                  <a:pt x="647559" y="0"/>
                </a:lnTo>
                <a:lnTo>
                  <a:pt x="647559" y="634608"/>
                </a:lnTo>
                <a:lnTo>
                  <a:pt x="0" y="634608"/>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44" id="44"/>
          <p:cNvSpPr/>
          <p:nvPr/>
        </p:nvSpPr>
        <p:spPr>
          <a:xfrm flipH="false" flipV="false" rot="0">
            <a:off x="26765464" y="4902911"/>
            <a:ext cx="620275" cy="658991"/>
          </a:xfrm>
          <a:custGeom>
            <a:avLst/>
            <a:gdLst/>
            <a:ahLst/>
            <a:cxnLst/>
            <a:rect r="r" b="b" t="t" l="l"/>
            <a:pathLst>
              <a:path h="658991" w="620275">
                <a:moveTo>
                  <a:pt x="0" y="0"/>
                </a:moveTo>
                <a:lnTo>
                  <a:pt x="620275" y="0"/>
                </a:lnTo>
                <a:lnTo>
                  <a:pt x="620275" y="658991"/>
                </a:lnTo>
                <a:lnTo>
                  <a:pt x="0" y="658991"/>
                </a:lnTo>
                <a:lnTo>
                  <a:pt x="0" y="0"/>
                </a:lnTo>
                <a:close/>
              </a:path>
            </a:pathLst>
          </a:custGeom>
          <a:blipFill>
            <a:blip r:embed="rId14">
              <a:extLst>
                <a:ext uri="{96DAC541-7B7A-43D3-8B79-37D633B846F1}">
                  <asvg:svgBlip xmlns:asvg="http://schemas.microsoft.com/office/drawing/2016/SVG/main" r:embed="rId15"/>
                </a:ext>
              </a:extLst>
            </a:blip>
            <a:stretch>
              <a:fillRect l="0" t="0" r="0" b="0"/>
            </a:stretch>
          </a:blipFill>
        </p:spPr>
      </p:sp>
      <p:sp>
        <p:nvSpPr>
          <p:cNvPr name="Freeform 45" id="45"/>
          <p:cNvSpPr/>
          <p:nvPr/>
        </p:nvSpPr>
        <p:spPr>
          <a:xfrm flipH="false" flipV="false" rot="0">
            <a:off x="7302613" y="4931558"/>
            <a:ext cx="647559" cy="647559"/>
          </a:xfrm>
          <a:custGeom>
            <a:avLst/>
            <a:gdLst/>
            <a:ahLst/>
            <a:cxnLst/>
            <a:rect r="r" b="b" t="t" l="l"/>
            <a:pathLst>
              <a:path h="647559" w="647559">
                <a:moveTo>
                  <a:pt x="0" y="0"/>
                </a:moveTo>
                <a:lnTo>
                  <a:pt x="647559" y="0"/>
                </a:lnTo>
                <a:lnTo>
                  <a:pt x="647559" y="647559"/>
                </a:lnTo>
                <a:lnTo>
                  <a:pt x="0" y="647559"/>
                </a:lnTo>
                <a:lnTo>
                  <a:pt x="0" y="0"/>
                </a:lnTo>
                <a:close/>
              </a:path>
            </a:pathLst>
          </a:custGeom>
          <a:blipFill>
            <a:blip r:embed="rId16">
              <a:extLst>
                <a:ext uri="{96DAC541-7B7A-43D3-8B79-37D633B846F1}">
                  <asvg:svgBlip xmlns:asvg="http://schemas.microsoft.com/office/drawing/2016/SVG/main" r:embed="rId17"/>
                </a:ext>
              </a:extLst>
            </a:blip>
            <a:stretch>
              <a:fillRect l="0" t="0" r="0" b="0"/>
            </a:stretch>
          </a:blipFill>
        </p:spPr>
      </p:sp>
      <p:sp>
        <p:nvSpPr>
          <p:cNvPr name="Freeform 46" id="46"/>
          <p:cNvSpPr/>
          <p:nvPr/>
        </p:nvSpPr>
        <p:spPr>
          <a:xfrm flipH="false" flipV="false" rot="0">
            <a:off x="785911" y="14820664"/>
            <a:ext cx="647559" cy="712582"/>
          </a:xfrm>
          <a:custGeom>
            <a:avLst/>
            <a:gdLst/>
            <a:ahLst/>
            <a:cxnLst/>
            <a:rect r="r" b="b" t="t" l="l"/>
            <a:pathLst>
              <a:path h="712582" w="647559">
                <a:moveTo>
                  <a:pt x="0" y="0"/>
                </a:moveTo>
                <a:lnTo>
                  <a:pt x="647559" y="0"/>
                </a:lnTo>
                <a:lnTo>
                  <a:pt x="647559" y="712582"/>
                </a:lnTo>
                <a:lnTo>
                  <a:pt x="0" y="712582"/>
                </a:lnTo>
                <a:lnTo>
                  <a:pt x="0" y="0"/>
                </a:lnTo>
                <a:close/>
              </a:path>
            </a:pathLst>
          </a:custGeom>
          <a:blipFill>
            <a:blip r:embed="rId18">
              <a:extLst>
                <a:ext uri="{96DAC541-7B7A-43D3-8B79-37D633B846F1}">
                  <asvg:svgBlip xmlns:asvg="http://schemas.microsoft.com/office/drawing/2016/SVG/main" r:embed="rId19"/>
                </a:ext>
              </a:extLst>
            </a:blip>
            <a:stretch>
              <a:fillRect l="0" t="0" r="0" b="0"/>
            </a:stretch>
          </a:blipFill>
        </p:spPr>
      </p:sp>
      <p:grpSp>
        <p:nvGrpSpPr>
          <p:cNvPr name="Group 47" id="47"/>
          <p:cNvGrpSpPr/>
          <p:nvPr/>
        </p:nvGrpSpPr>
        <p:grpSpPr>
          <a:xfrm rot="0">
            <a:off x="696119" y="19234821"/>
            <a:ext cx="32021463" cy="3175590"/>
            <a:chOff x="0" y="0"/>
            <a:chExt cx="4615901" cy="457762"/>
          </a:xfrm>
        </p:grpSpPr>
        <p:sp>
          <p:nvSpPr>
            <p:cNvPr name="Freeform 48" id="48"/>
            <p:cNvSpPr/>
            <p:nvPr/>
          </p:nvSpPr>
          <p:spPr>
            <a:xfrm flipH="false" flipV="false" rot="0">
              <a:off x="0" y="0"/>
              <a:ext cx="4615901" cy="457762"/>
            </a:xfrm>
            <a:custGeom>
              <a:avLst/>
              <a:gdLst/>
              <a:ahLst/>
              <a:cxnLst/>
              <a:rect r="r" b="b" t="t" l="l"/>
              <a:pathLst>
                <a:path h="457762" w="4615901">
                  <a:moveTo>
                    <a:pt x="7068" y="0"/>
                  </a:moveTo>
                  <a:lnTo>
                    <a:pt x="4608833" y="0"/>
                  </a:lnTo>
                  <a:cubicBezTo>
                    <a:pt x="4612737" y="0"/>
                    <a:pt x="4615901" y="3164"/>
                    <a:pt x="4615901" y="7068"/>
                  </a:cubicBezTo>
                  <a:lnTo>
                    <a:pt x="4615901" y="450694"/>
                  </a:lnTo>
                  <a:cubicBezTo>
                    <a:pt x="4615901" y="452569"/>
                    <a:pt x="4615157" y="454367"/>
                    <a:pt x="4613831" y="455692"/>
                  </a:cubicBezTo>
                  <a:cubicBezTo>
                    <a:pt x="4612506" y="457017"/>
                    <a:pt x="4610708" y="457762"/>
                    <a:pt x="4608833" y="457762"/>
                  </a:cubicBezTo>
                  <a:lnTo>
                    <a:pt x="7068" y="457762"/>
                  </a:lnTo>
                  <a:cubicBezTo>
                    <a:pt x="3164" y="457762"/>
                    <a:pt x="0" y="454598"/>
                    <a:pt x="0" y="450694"/>
                  </a:cubicBezTo>
                  <a:lnTo>
                    <a:pt x="0" y="7068"/>
                  </a:lnTo>
                  <a:cubicBezTo>
                    <a:pt x="0" y="3164"/>
                    <a:pt x="3164" y="0"/>
                    <a:pt x="7068" y="0"/>
                  </a:cubicBezTo>
                  <a:close/>
                </a:path>
              </a:pathLst>
            </a:custGeom>
            <a:solidFill>
              <a:srgbClr val="FFFFFF"/>
            </a:solidFill>
            <a:ln cap="rnd">
              <a:noFill/>
              <a:prstDash val="solid"/>
              <a:round/>
            </a:ln>
          </p:spPr>
        </p:sp>
        <p:sp>
          <p:nvSpPr>
            <p:cNvPr name="TextBox 49" id="49"/>
            <p:cNvSpPr txBox="true"/>
            <p:nvPr/>
          </p:nvSpPr>
          <p:spPr>
            <a:xfrm>
              <a:off x="0" y="-9525"/>
              <a:ext cx="4615901" cy="467287"/>
            </a:xfrm>
            <a:prstGeom prst="rect">
              <a:avLst/>
            </a:prstGeom>
          </p:spPr>
          <p:txBody>
            <a:bodyPr anchor="ctr" rtlCol="false" tIns="92816" lIns="92816" bIns="92816" rIns="92816"/>
            <a:lstStyle/>
            <a:p>
              <a:pPr algn="l">
                <a:lnSpc>
                  <a:spcPts val="3507"/>
                </a:lnSpc>
              </a:pPr>
            </a:p>
            <a:p>
              <a:pPr algn="l" marL="0" indent="0" lvl="0">
                <a:lnSpc>
                  <a:spcPts val="3507"/>
                </a:lnSpc>
                <a:spcBef>
                  <a:spcPct val="0"/>
                </a:spcBef>
              </a:pPr>
            </a:p>
          </p:txBody>
        </p:sp>
      </p:grpSp>
      <p:sp>
        <p:nvSpPr>
          <p:cNvPr name="Freeform 50" id="50"/>
          <p:cNvSpPr/>
          <p:nvPr/>
        </p:nvSpPr>
        <p:spPr>
          <a:xfrm flipH="false" flipV="false" rot="0">
            <a:off x="30147315" y="278167"/>
            <a:ext cx="2773729" cy="2773729"/>
          </a:xfrm>
          <a:custGeom>
            <a:avLst/>
            <a:gdLst/>
            <a:ahLst/>
            <a:cxnLst/>
            <a:rect r="r" b="b" t="t" l="l"/>
            <a:pathLst>
              <a:path h="2773729" w="2773729">
                <a:moveTo>
                  <a:pt x="0" y="0"/>
                </a:moveTo>
                <a:lnTo>
                  <a:pt x="2773729" y="0"/>
                </a:lnTo>
                <a:lnTo>
                  <a:pt x="2773729" y="2773729"/>
                </a:lnTo>
                <a:lnTo>
                  <a:pt x="0" y="2773729"/>
                </a:lnTo>
                <a:lnTo>
                  <a:pt x="0" y="0"/>
                </a:lnTo>
                <a:close/>
              </a:path>
            </a:pathLst>
          </a:custGeom>
          <a:blipFill>
            <a:blip r:embed="rId20"/>
            <a:stretch>
              <a:fillRect l="0" t="0" r="0" b="0"/>
            </a:stretch>
          </a:blipFill>
        </p:spPr>
      </p:sp>
      <p:sp>
        <p:nvSpPr>
          <p:cNvPr name="TextBox 51" id="51"/>
          <p:cNvSpPr txBox="true"/>
          <p:nvPr/>
        </p:nvSpPr>
        <p:spPr>
          <a:xfrm rot="0">
            <a:off x="6683179" y="598232"/>
            <a:ext cx="20047341" cy="2133600"/>
          </a:xfrm>
          <a:prstGeom prst="rect">
            <a:avLst/>
          </a:prstGeom>
        </p:spPr>
        <p:txBody>
          <a:bodyPr anchor="t" rtlCol="false" tIns="0" lIns="0" bIns="0" rIns="0">
            <a:spAutoFit/>
          </a:bodyPr>
          <a:lstStyle/>
          <a:p>
            <a:pPr algn="ctr" marL="0" indent="0" lvl="0">
              <a:lnSpc>
                <a:spcPts val="16843"/>
              </a:lnSpc>
            </a:pPr>
            <a:r>
              <a:rPr lang="en-US" b="true" sz="14035">
                <a:solidFill>
                  <a:srgbClr val="FFFFFF"/>
                </a:solidFill>
                <a:latin typeface="Uni Neue Heavy"/>
                <a:ea typeface="Uni Neue Heavy"/>
                <a:cs typeface="Uni Neue Heavy"/>
                <a:sym typeface="Uni Neue Heavy"/>
              </a:rPr>
              <a:t>Business Model Canvas</a:t>
            </a:r>
          </a:p>
        </p:txBody>
      </p:sp>
      <p:sp>
        <p:nvSpPr>
          <p:cNvPr name="TextBox 52" id="52"/>
          <p:cNvSpPr txBox="true"/>
          <p:nvPr/>
        </p:nvSpPr>
        <p:spPr>
          <a:xfrm rot="0">
            <a:off x="13751157" y="3324430"/>
            <a:ext cx="11071893"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Bedrijfsnaam:</a:t>
            </a:r>
          </a:p>
        </p:txBody>
      </p:sp>
      <p:sp>
        <p:nvSpPr>
          <p:cNvPr name="TextBox 53" id="53"/>
          <p:cNvSpPr txBox="true"/>
          <p:nvPr/>
        </p:nvSpPr>
        <p:spPr>
          <a:xfrm rot="0">
            <a:off x="26765484" y="3324430"/>
            <a:ext cx="5728909"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Tel:</a:t>
            </a:r>
          </a:p>
        </p:txBody>
      </p:sp>
      <p:sp>
        <p:nvSpPr>
          <p:cNvPr name="TextBox 54" id="54"/>
          <p:cNvSpPr txBox="true"/>
          <p:nvPr/>
        </p:nvSpPr>
        <p:spPr>
          <a:xfrm rot="0">
            <a:off x="1738885" y="4893386"/>
            <a:ext cx="40597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Strategische partners</a:t>
            </a:r>
          </a:p>
        </p:txBody>
      </p:sp>
      <p:sp>
        <p:nvSpPr>
          <p:cNvPr name="TextBox 55" id="55"/>
          <p:cNvSpPr txBox="true"/>
          <p:nvPr/>
        </p:nvSpPr>
        <p:spPr>
          <a:xfrm rot="0">
            <a:off x="1729360" y="14949893"/>
            <a:ext cx="3385825"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Kostenstructuur</a:t>
            </a:r>
          </a:p>
        </p:txBody>
      </p:sp>
      <p:sp>
        <p:nvSpPr>
          <p:cNvPr name="TextBox 56" id="56"/>
          <p:cNvSpPr txBox="true"/>
          <p:nvPr/>
        </p:nvSpPr>
        <p:spPr>
          <a:xfrm rot="0">
            <a:off x="8635972" y="4906415"/>
            <a:ext cx="3184754"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Kernactiviteiten</a:t>
            </a:r>
          </a:p>
        </p:txBody>
      </p:sp>
      <p:sp>
        <p:nvSpPr>
          <p:cNvPr name="TextBox 57" id="57"/>
          <p:cNvSpPr txBox="true"/>
          <p:nvPr/>
        </p:nvSpPr>
        <p:spPr>
          <a:xfrm rot="0">
            <a:off x="21873913" y="4906415"/>
            <a:ext cx="2486912"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Klantrelaties</a:t>
            </a:r>
          </a:p>
        </p:txBody>
      </p:sp>
      <p:sp>
        <p:nvSpPr>
          <p:cNvPr name="TextBox 58" id="58"/>
          <p:cNvSpPr txBox="true"/>
          <p:nvPr/>
        </p:nvSpPr>
        <p:spPr>
          <a:xfrm rot="0">
            <a:off x="28360985" y="4906415"/>
            <a:ext cx="3173194"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Klantsegmenten</a:t>
            </a:r>
          </a:p>
        </p:txBody>
      </p:sp>
      <p:sp>
        <p:nvSpPr>
          <p:cNvPr name="TextBox 59" id="59"/>
          <p:cNvSpPr txBox="true"/>
          <p:nvPr/>
        </p:nvSpPr>
        <p:spPr>
          <a:xfrm rot="0">
            <a:off x="8985593" y="9976367"/>
            <a:ext cx="2488335"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Hulpbronnen</a:t>
            </a:r>
          </a:p>
        </p:txBody>
      </p:sp>
      <p:sp>
        <p:nvSpPr>
          <p:cNvPr name="TextBox 60" id="60"/>
          <p:cNvSpPr txBox="true"/>
          <p:nvPr/>
        </p:nvSpPr>
        <p:spPr>
          <a:xfrm rot="0">
            <a:off x="22266731" y="10417219"/>
            <a:ext cx="1665796" cy="444599"/>
          </a:xfrm>
          <a:prstGeom prst="rect">
            <a:avLst/>
          </a:prstGeom>
        </p:spPr>
        <p:txBody>
          <a:bodyPr anchor="t" rtlCol="false" tIns="0" lIns="0" bIns="0" rIns="0">
            <a:spAutoFit/>
          </a:bodyPr>
          <a:lstStyle/>
          <a:p>
            <a:pPr algn="l" marL="0" indent="0" lvl="0">
              <a:lnSpc>
                <a:spcPts val="3507"/>
              </a:lnSpc>
              <a:spcBef>
                <a:spcPct val="0"/>
              </a:spcBef>
            </a:pPr>
            <a:r>
              <a:rPr lang="en-US" b="true" sz="2923">
                <a:solidFill>
                  <a:srgbClr val="21372D"/>
                </a:solidFill>
                <a:latin typeface="Uni Neue Heavy"/>
                <a:ea typeface="Uni Neue Heavy"/>
                <a:cs typeface="Uni Neue Heavy"/>
                <a:sym typeface="Uni Neue Heavy"/>
              </a:rPr>
              <a:t>Kanalen</a:t>
            </a:r>
          </a:p>
        </p:txBody>
      </p:sp>
      <p:sp>
        <p:nvSpPr>
          <p:cNvPr name="TextBox 61" id="61"/>
          <p:cNvSpPr txBox="true"/>
          <p:nvPr/>
        </p:nvSpPr>
        <p:spPr>
          <a:xfrm rot="0">
            <a:off x="15105855" y="4906415"/>
            <a:ext cx="33760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Waardeproposities</a:t>
            </a:r>
          </a:p>
        </p:txBody>
      </p:sp>
      <p:sp>
        <p:nvSpPr>
          <p:cNvPr name="TextBox 62" id="62"/>
          <p:cNvSpPr txBox="true"/>
          <p:nvPr/>
        </p:nvSpPr>
        <p:spPr>
          <a:xfrm rot="0">
            <a:off x="17925614" y="14949893"/>
            <a:ext cx="3855019"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Inkomstenbronnen</a:t>
            </a:r>
          </a:p>
        </p:txBody>
      </p:sp>
      <p:sp>
        <p:nvSpPr>
          <p:cNvPr name="TextBox 63" id="63"/>
          <p:cNvSpPr txBox="true"/>
          <p:nvPr/>
        </p:nvSpPr>
        <p:spPr>
          <a:xfrm rot="0">
            <a:off x="941259" y="3324430"/>
            <a:ext cx="11911720" cy="476250"/>
          </a:xfrm>
          <a:prstGeom prst="rect">
            <a:avLst/>
          </a:prstGeom>
        </p:spPr>
        <p:txBody>
          <a:bodyPr anchor="t" rtlCol="false" tIns="0" lIns="0" bIns="0" rIns="0">
            <a:spAutoFit/>
          </a:bodyPr>
          <a:lstStyle/>
          <a:p>
            <a:pPr algn="l" marL="0" indent="0" lvl="0">
              <a:lnSpc>
                <a:spcPts val="3768"/>
              </a:lnSpc>
            </a:pPr>
            <a:r>
              <a:rPr lang="en-US" b="true" sz="3140">
                <a:solidFill>
                  <a:srgbClr val="FFFFFF"/>
                </a:solidFill>
                <a:latin typeface="Uni Neue Heavy"/>
                <a:ea typeface="Uni Neue Heavy"/>
                <a:cs typeface="Uni Neue Heavy"/>
                <a:sym typeface="Uni Neue Heavy"/>
              </a:rPr>
              <a:t>Naam:</a:t>
            </a:r>
          </a:p>
        </p:txBody>
      </p:sp>
      <p:sp>
        <p:nvSpPr>
          <p:cNvPr name="TextBox 64" id="64"/>
          <p:cNvSpPr txBox="true"/>
          <p:nvPr/>
        </p:nvSpPr>
        <p:spPr>
          <a:xfrm rot="0">
            <a:off x="941259" y="19495185"/>
            <a:ext cx="3385825" cy="444599"/>
          </a:xfrm>
          <a:prstGeom prst="rect">
            <a:avLst/>
          </a:prstGeom>
        </p:spPr>
        <p:txBody>
          <a:bodyPr anchor="t" rtlCol="false" tIns="0" lIns="0" bIns="0" rIns="0">
            <a:spAutoFit/>
          </a:bodyPr>
          <a:lstStyle/>
          <a:p>
            <a:pPr algn="l" marL="0" indent="0" lvl="0">
              <a:lnSpc>
                <a:spcPts val="3507"/>
              </a:lnSpc>
            </a:pPr>
            <a:r>
              <a:rPr lang="en-US" b="true" sz="2923">
                <a:solidFill>
                  <a:srgbClr val="21372D"/>
                </a:solidFill>
                <a:latin typeface="Uni Neue Heavy"/>
                <a:ea typeface="Uni Neue Heavy"/>
                <a:cs typeface="Uni Neue Heavy"/>
                <a:sym typeface="Uni Neue Heavy"/>
              </a:rPr>
              <a:t>Mijn hulpvragen:</a:t>
            </a:r>
          </a:p>
        </p:txBody>
      </p:sp>
      <p:sp>
        <p:nvSpPr>
          <p:cNvPr name="TextBox 65" id="65"/>
          <p:cNvSpPr txBox="true"/>
          <p:nvPr/>
        </p:nvSpPr>
        <p:spPr>
          <a:xfrm rot="0">
            <a:off x="3341590" y="22658061"/>
            <a:ext cx="26730521" cy="466725"/>
          </a:xfrm>
          <a:prstGeom prst="rect">
            <a:avLst/>
          </a:prstGeom>
        </p:spPr>
        <p:txBody>
          <a:bodyPr anchor="t" rtlCol="false" tIns="0" lIns="0" bIns="0" rIns="0">
            <a:spAutoFit/>
          </a:bodyPr>
          <a:lstStyle/>
          <a:p>
            <a:pPr algn="ctr">
              <a:lnSpc>
                <a:spcPts val="3747"/>
              </a:lnSpc>
              <a:spcBef>
                <a:spcPct val="0"/>
              </a:spcBef>
            </a:pPr>
            <a:r>
              <a:rPr lang="en-US" sz="3123">
                <a:solidFill>
                  <a:srgbClr val="FFFFFF"/>
                </a:solidFill>
                <a:latin typeface="Uni Neue"/>
                <a:ea typeface="Uni Neue"/>
                <a:cs typeface="Uni Neue"/>
                <a:sym typeface="Uni Neue"/>
              </a:rPr>
              <a:t>BMC-hulp nodig? Vraag je gratis intake aan via </a:t>
            </a:r>
            <a:r>
              <a:rPr lang="en-US" sz="3123" u="sng">
                <a:solidFill>
                  <a:srgbClr val="FFFFFF"/>
                </a:solidFill>
                <a:latin typeface="Uni Neue"/>
                <a:ea typeface="Uni Neue"/>
                <a:cs typeface="Uni Neue"/>
                <a:sym typeface="Uni Neue"/>
                <a:hlinkClick r:id="rId21" tooltip="http://www.ondernemersklankbord.nl"/>
              </a:rPr>
              <a:t>www.ondernemersklankbord.nl</a:t>
            </a:r>
            <a:r>
              <a:rPr lang="en-US" sz="3123">
                <a:solidFill>
                  <a:srgbClr val="FFFFFF"/>
                </a:solidFill>
                <a:latin typeface="Uni Neue"/>
                <a:ea typeface="Uni Neue"/>
                <a:cs typeface="Uni Neue"/>
                <a:sym typeface="Uni Neue"/>
              </a:rPr>
              <a:t> en geef het aan tijdens je gesprek.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DAG4YcGpBFU</dc:identifier>
  <dcterms:modified xsi:type="dcterms:W3CDTF">2011-08-01T06:04:30Z</dcterms:modified>
  <cp:revision>1</cp:revision>
  <dc:title>Business Model Canvas - zelf in te vullen - van Stichting Ondernemersklankbord</dc:title>
</cp:coreProperties>
</file>